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70" r:id="rId13"/>
    <p:sldId id="267" r:id="rId14"/>
    <p:sldId id="268" r:id="rId15"/>
    <p:sldId id="278" r:id="rId16"/>
    <p:sldId id="271" r:id="rId17"/>
    <p:sldId id="276" r:id="rId18"/>
    <p:sldId id="277" r:id="rId19"/>
    <p:sldId id="279" r:id="rId20"/>
    <p:sldId id="269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TRYCJA" initials="P" lastIdx="6" clrIdx="0">
    <p:extLst>
      <p:ext uri="{19B8F6BF-5375-455C-9EA6-DF929625EA0E}">
        <p15:presenceInfo xmlns:p15="http://schemas.microsoft.com/office/powerpoint/2012/main" userId="PATRYCJ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37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911D9E-7703-44EB-A4FD-25F17156F7EA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0B7B99-A438-4168-9B20-5DCFBB71E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425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0B7B99-A438-4168-9B20-5DCFBB71E89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5390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dirty="0"/>
              <a:t>Jak mieszkam z chłopakiem i na naszą dwójkę jest umowa najmu, to załączyć oświadczenie kto ile płaci  </a:t>
            </a:r>
            <a:r>
              <a:rPr lang="pl-PL" b="1" dirty="0">
                <a:highlight>
                  <a:srgbClr val="FFFF00"/>
                </a:highlight>
              </a:rPr>
              <a:t>57 466 PLN </a:t>
            </a:r>
            <a:r>
              <a:rPr lang="pl-PL" b="1" dirty="0"/>
              <a:t>and </a:t>
            </a:r>
            <a:r>
              <a:rPr lang="pl-PL" b="1" dirty="0" err="1"/>
              <a:t>if</a:t>
            </a:r>
            <a:r>
              <a:rPr lang="pl-PL" b="1" dirty="0"/>
              <a:t> </a:t>
            </a:r>
            <a:r>
              <a:rPr lang="pl-PL" b="1" dirty="0" err="1"/>
              <a:t>you</a:t>
            </a:r>
            <a:r>
              <a:rPr lang="pl-PL" b="1" dirty="0"/>
              <a:t> live with </a:t>
            </a:r>
            <a:r>
              <a:rPr lang="pl-PL" b="1" dirty="0" err="1"/>
              <a:t>your</a:t>
            </a:r>
            <a:r>
              <a:rPr lang="pl-PL" b="1" dirty="0"/>
              <a:t> </a:t>
            </a:r>
            <a:r>
              <a:rPr lang="pl-PL" b="1" dirty="0" err="1"/>
              <a:t>husband</a:t>
            </a:r>
            <a:r>
              <a:rPr lang="pl-PL" b="1" dirty="0"/>
              <a:t> </a:t>
            </a:r>
            <a:r>
              <a:rPr lang="pl-PL" b="1" dirty="0">
                <a:highlight>
                  <a:srgbClr val="FFFF00"/>
                </a:highlight>
              </a:rPr>
              <a:t>63 146 PLN</a:t>
            </a:r>
            <a:r>
              <a:rPr lang="pl-PL" b="1" dirty="0"/>
              <a:t>?</a:t>
            </a:r>
            <a:endParaRPr lang="en-US" b="1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0B7B99-A438-4168-9B20-5DCFBB71E89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581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0B7B99-A438-4168-9B20-5DCFBB71E89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2146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0B7B99-A438-4168-9B20-5DCFBB71E89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4989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0B7B99-A438-4168-9B20-5DCFBB71E89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7272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0B7B99-A438-4168-9B20-5DCFBB71E89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875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2B3B7A1-C62B-463A-AA9B-9AB79A4F9E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695B70EA-FEFA-4104-9857-C63E710534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DA98924-B981-43F8-9B86-6FD42B737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E405-4A3E-4B45-AEAC-215B7DD817C3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5FA4FE2-272F-4812-AF38-97509241D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8AF1417-D2D3-499C-BC20-4E7B1ED05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AFE54-FAD8-47AE-8515-C55B477F2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504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AF48500-9732-486A-8C5C-4D763AF2E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F98C3386-1EEE-4954-84F9-406034BE9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776E2E8-B063-4B2C-965A-985FD144B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E405-4A3E-4B45-AEAC-215B7DD817C3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567FB41-436D-4761-A22D-E1D9A2765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4A25BC7-C9A7-45AF-A029-B54D40AAD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AFE54-FAD8-47AE-8515-C55B477F2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13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A8E0B48C-82A3-4088-844D-C898D4F626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C7BB954E-5207-40B9-92D4-E94989C344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3F2CE51-3502-4DD0-903E-91D41C4B8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E405-4A3E-4B45-AEAC-215B7DD817C3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8E1058C-E4F0-44A9-8497-F99EF223F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FD8A668-1D0F-42B0-A5D4-400D3573A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AFE54-FAD8-47AE-8515-C55B477F2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77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A4A6D7F-FADD-471B-BB4D-8D7DA1B3C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24B3428-ABCF-4ED8-A263-6FE8AB5DF5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6896A18-BA21-4638-AF3B-425F4663B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E405-4A3E-4B45-AEAC-215B7DD817C3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1BD64D2-C8A2-472B-8E01-3E45F02FC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B622A2B-DEE2-4765-BEB0-3FB2A47D5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AFE54-FAD8-47AE-8515-C55B477F2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214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95A0141-F205-44C2-8770-9E42E8631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ADE53EF-7E65-4193-9C0C-CA1388669F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4F6D43A-20A3-4ED6-A619-0458D76EC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E405-4A3E-4B45-AEAC-215B7DD817C3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6097C02-18FD-43C7-BB16-D4EEBAC04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1340415-6BCF-427B-AF4A-8E260C1C8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AFE54-FAD8-47AE-8515-C55B477F2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610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0DA9661-DAE5-4090-A101-605E61922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EABEAD4-7FD6-4337-8BAE-71647B6AEB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042B793-8D8C-4A2E-9EF1-49F09EDFE0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149958CF-0FBE-44C8-9CAE-DAC0808B6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E405-4A3E-4B45-AEAC-215B7DD817C3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31F1CA4-E7A6-4A92-95DC-77637222C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8DC0CA0-ADE4-4702-A82E-052C8B5FD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AFE54-FAD8-47AE-8515-C55B477F2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330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A803A9A-9E75-4441-A807-31F1A1FC2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5F235EA-1379-4980-AB4C-B6498EEA63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7F2499C-B9AB-4357-9459-E8E89DC6FC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0F88688D-F390-406C-8192-095CDABF6C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A991AB2E-2593-49EC-B1E1-DE351FFA4B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31C7FE4B-8333-4F3B-9A9E-7F0CE4A2C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E405-4A3E-4B45-AEAC-215B7DD817C3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DDEE9ADE-3A3B-4246-AC70-14123FFC8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ED45F1DB-AE3E-46A2-ACE3-62391F4EE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AFE54-FAD8-47AE-8515-C55B477F2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447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B3FD884-5A0E-42B7-99D5-6D0F66A40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E5805108-942B-47AD-B496-BD4628960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E405-4A3E-4B45-AEAC-215B7DD817C3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8289E6C7-1750-45B3-AD45-CD99F4A9E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219E0BC-EF9C-4A01-94FC-0E474E01E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AFE54-FAD8-47AE-8515-C55B477F2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575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5FE36A47-D813-4072-87C5-AB6072204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E405-4A3E-4B45-AEAC-215B7DD817C3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74DA1E09-0A12-45F6-B2C1-A685A42C0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E92AB390-BDED-4A64-81B7-6CF1328A7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AFE54-FAD8-47AE-8515-C55B477F2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084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C841C7C-75A2-40DD-A362-824BD8FF20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83B95DC-C816-4D09-8EB2-2E2BB6BD2B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072DE99B-8FC5-491F-87BD-DE2DA751E0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263336E-74E1-4D0D-9934-AC8AC7CFB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E405-4A3E-4B45-AEAC-215B7DD817C3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CD62B33D-F358-4FFF-8C82-FCF78CBF5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CEB2E193-93DD-4BAC-A7B2-1EFE986F0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AFE54-FAD8-47AE-8515-C55B477F2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84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B7B86D3-383D-435C-BFB2-3FA006B6D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B82F45CE-EA19-44F2-A598-BA5C05A57B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094AED96-1026-4C45-938D-8747DAA208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133871F8-D3FD-4DF1-8DD2-DC911C76B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E405-4A3E-4B45-AEAC-215B7DD817C3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E004662-18ED-4720-A3A3-4168B4A85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AA3E52C9-1DFC-4183-A789-CE60C7B99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AFE54-FAD8-47AE-8515-C55B477F2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302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BFFD9A39-6F8D-4809-BC09-CB9AA53C3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86A69EB-F5C4-499D-B1FE-3E83CD4604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542B3F8-9222-4DDC-80C7-FECE1EDF0E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EE405-4A3E-4B45-AEAC-215B7DD817C3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01B419D-DFAA-4C67-A046-073D53BE3D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877E9B4-2704-46FD-AC5A-76F5018C03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AFE54-FAD8-47AE-8515-C55B477F2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787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kontaktwsc.mazowieckie.pl/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www.schengenvisainfo.com/visa-calculator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kolejka-wsc.mazowieckie.pl/rezerwacje/pol/login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74B457B-7594-4717-B4C6-97C5F70CBF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7" y="1655286"/>
            <a:ext cx="4691629" cy="3125058"/>
          </a:xfrm>
        </p:spPr>
        <p:txBody>
          <a:bodyPr>
            <a:normAutofit/>
          </a:bodyPr>
          <a:lstStyle/>
          <a:p>
            <a:pPr algn="l"/>
            <a:r>
              <a:rPr lang="pl-PL" sz="4200" b="1" dirty="0"/>
              <a:t>STUDENCI – LEGALNA PRACA I POBYT W POLSCE</a:t>
            </a:r>
            <a:br>
              <a:rPr lang="pl-PL" sz="4200" b="1" dirty="0"/>
            </a:br>
            <a:br>
              <a:rPr lang="pl-PL" sz="4200" b="1" dirty="0"/>
            </a:br>
            <a:r>
              <a:rPr lang="pl-PL" sz="4200" b="1" dirty="0"/>
              <a:t>     </a:t>
            </a:r>
            <a:r>
              <a:rPr lang="pl-PL" sz="3000" b="1" dirty="0"/>
              <a:t>27 września 2021</a:t>
            </a:r>
            <a:endParaRPr lang="en-US" sz="3000" b="1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D6557420-7384-47F2-9596-311C349523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7" y="4373385"/>
            <a:ext cx="4609057" cy="766040"/>
          </a:xfrm>
        </p:spPr>
        <p:txBody>
          <a:bodyPr>
            <a:normAutofit/>
          </a:bodyPr>
          <a:lstStyle/>
          <a:p>
            <a:pPr algn="l"/>
            <a:r>
              <a:rPr lang="pl-PL" sz="1900" dirty="0"/>
              <a:t>   </a:t>
            </a:r>
          </a:p>
          <a:p>
            <a:pPr algn="l"/>
            <a:r>
              <a:rPr lang="pl-PL" sz="1900" dirty="0"/>
              <a:t>             r. pr. Patrycja Mickiewicz</a:t>
            </a:r>
            <a:endParaRPr lang="en-US" sz="1900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F6EF57EF-D042-41D3-83E8-41A1FE6C11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532876" cy="1290953"/>
          </a:xfrm>
          <a:custGeom>
            <a:avLst/>
            <a:gdLst>
              <a:gd name="connsiteX0" fmla="*/ 0 w 5532876"/>
              <a:gd name="connsiteY0" fmla="*/ 0 h 1290953"/>
              <a:gd name="connsiteX1" fmla="*/ 5532876 w 5532876"/>
              <a:gd name="connsiteY1" fmla="*/ 0 h 1290953"/>
              <a:gd name="connsiteX2" fmla="*/ 4936972 w 5532876"/>
              <a:gd name="connsiteY2" fmla="*/ 1290953 h 1290953"/>
              <a:gd name="connsiteX3" fmla="*/ 0 w 5532876"/>
              <a:gd name="connsiteY3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32876" h="1290953">
                <a:moveTo>
                  <a:pt x="0" y="0"/>
                </a:moveTo>
                <a:lnTo>
                  <a:pt x="5532876" y="0"/>
                </a:lnTo>
                <a:lnTo>
                  <a:pt x="4936972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D00A59BB-A268-4F3E-9D41-CA265AF168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7841" y="1"/>
            <a:ext cx="7094159" cy="1290953"/>
          </a:xfrm>
          <a:custGeom>
            <a:avLst/>
            <a:gdLst>
              <a:gd name="connsiteX0" fmla="*/ 595904 w 7094159"/>
              <a:gd name="connsiteY0" fmla="*/ 0 h 1290953"/>
              <a:gd name="connsiteX1" fmla="*/ 7094159 w 7094159"/>
              <a:gd name="connsiteY1" fmla="*/ 0 h 1290953"/>
              <a:gd name="connsiteX2" fmla="*/ 7094159 w 7094159"/>
              <a:gd name="connsiteY2" fmla="*/ 1290553 h 1290953"/>
              <a:gd name="connsiteX3" fmla="*/ 5920618 w 7094159"/>
              <a:gd name="connsiteY3" fmla="*/ 1290553 h 1290953"/>
              <a:gd name="connsiteX4" fmla="*/ 5920618 w 7094159"/>
              <a:gd name="connsiteY4" fmla="*/ 1290953 h 1290953"/>
              <a:gd name="connsiteX5" fmla="*/ 2729248 w 7094159"/>
              <a:gd name="connsiteY5" fmla="*/ 1290953 h 1290953"/>
              <a:gd name="connsiteX6" fmla="*/ 2574303 w 7094159"/>
              <a:gd name="connsiteY6" fmla="*/ 1290953 h 1290953"/>
              <a:gd name="connsiteX7" fmla="*/ 0 w 7094159"/>
              <a:gd name="connsiteY7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94159" h="1290953">
                <a:moveTo>
                  <a:pt x="595904" y="0"/>
                </a:moveTo>
                <a:lnTo>
                  <a:pt x="7094159" y="0"/>
                </a:lnTo>
                <a:lnTo>
                  <a:pt x="7094159" y="1290553"/>
                </a:lnTo>
                <a:lnTo>
                  <a:pt x="5920618" y="1290553"/>
                </a:lnTo>
                <a:lnTo>
                  <a:pt x="5920618" y="1290953"/>
                </a:lnTo>
                <a:lnTo>
                  <a:pt x="2729248" y="1290953"/>
                </a:lnTo>
                <a:lnTo>
                  <a:pt x="2574303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81B8EE3B-33F6-4B15-A848-E160D2492C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7579" y="2419713"/>
            <a:ext cx="5079371" cy="1955557"/>
          </a:xfrm>
          <a:prstGeom prst="rect">
            <a:avLst/>
          </a:prstGeom>
        </p:spPr>
      </p:pic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63794DCE-9D34-40DF-AB3F-06DA8ACCD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22116" y="5450103"/>
            <a:ext cx="5569884" cy="1407897"/>
          </a:xfrm>
          <a:custGeom>
            <a:avLst/>
            <a:gdLst>
              <a:gd name="connsiteX0" fmla="*/ 652041 w 5569884"/>
              <a:gd name="connsiteY0" fmla="*/ 0 h 1407897"/>
              <a:gd name="connsiteX1" fmla="*/ 5569884 w 5569884"/>
              <a:gd name="connsiteY1" fmla="*/ 0 h 1407897"/>
              <a:gd name="connsiteX2" fmla="*/ 5569884 w 5569884"/>
              <a:gd name="connsiteY2" fmla="*/ 1407897 h 1407897"/>
              <a:gd name="connsiteX3" fmla="*/ 0 w 5569884"/>
              <a:gd name="connsiteY3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69884" h="1407897">
                <a:moveTo>
                  <a:pt x="652041" y="0"/>
                </a:moveTo>
                <a:lnTo>
                  <a:pt x="5569884" y="0"/>
                </a:lnTo>
                <a:lnTo>
                  <a:pt x="5569884" y="1407897"/>
                </a:lnTo>
                <a:lnTo>
                  <a:pt x="0" y="14078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45006452-918C-4282-A72C-C9692B6691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450103"/>
            <a:ext cx="7114535" cy="1407897"/>
          </a:xfrm>
          <a:custGeom>
            <a:avLst/>
            <a:gdLst>
              <a:gd name="connsiteX0" fmla="*/ 0 w 7114535"/>
              <a:gd name="connsiteY0" fmla="*/ 0 h 1407897"/>
              <a:gd name="connsiteX1" fmla="*/ 1189345 w 7114535"/>
              <a:gd name="connsiteY1" fmla="*/ 0 h 1407897"/>
              <a:gd name="connsiteX2" fmla="*/ 7114535 w 7114535"/>
              <a:gd name="connsiteY2" fmla="*/ 0 h 1407897"/>
              <a:gd name="connsiteX3" fmla="*/ 6462495 w 7114535"/>
              <a:gd name="connsiteY3" fmla="*/ 1407897 h 1407897"/>
              <a:gd name="connsiteX4" fmla="*/ 0 w 7114535"/>
              <a:gd name="connsiteY4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4535" h="1407897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462495" y="1407897"/>
                </a:lnTo>
                <a:lnTo>
                  <a:pt x="0" y="1407897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04794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198652D-08D0-46B3-B08C-18A45CBF3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C00000"/>
                </a:solidFill>
              </a:rPr>
              <a:t>ZEZWOLENIE NA POBYT CZASOWY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" name="Symbol zastępczy zawartości 6">
            <a:extLst>
              <a:ext uri="{FF2B5EF4-FFF2-40B4-BE49-F238E27FC236}">
                <a16:creationId xmlns:a16="http://schemas.microsoft.com/office/drawing/2014/main" id="{2D31CD23-3589-4A26-8C30-47B5E1DA19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843" y="1519530"/>
            <a:ext cx="10762957" cy="4771046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  <a:tabLst>
                <a:tab pos="450850" algn="l"/>
              </a:tabLst>
            </a:pPr>
            <a:r>
              <a:rPr lang="pl-PL" dirty="0"/>
              <a:t>	</a:t>
            </a:r>
            <a:r>
              <a:rPr lang="pl-PL" b="1" dirty="0"/>
              <a:t>CO ZROBIĆ W PRZYPADKU DECYZJI ODMOWNEJ?</a:t>
            </a:r>
          </a:p>
          <a:p>
            <a:pPr marL="0" indent="0" algn="just">
              <a:buNone/>
              <a:tabLst>
                <a:tab pos="450850" algn="l"/>
              </a:tabLst>
            </a:pPr>
            <a:endParaRPr lang="pl-PL" b="1" dirty="0"/>
          </a:p>
          <a:p>
            <a:pPr marL="712788" indent="-177800" algn="just">
              <a:lnSpc>
                <a:spcPct val="120000"/>
              </a:lnSpc>
            </a:pPr>
            <a:r>
              <a:rPr lang="pl-PL" dirty="0">
                <a:solidFill>
                  <a:srgbClr val="C00000"/>
                </a:solidFill>
              </a:rPr>
              <a:t> Odwołanie</a:t>
            </a:r>
            <a:r>
              <a:rPr lang="pl-PL" dirty="0"/>
              <a:t> do Szefa Urzędu do Spraw Cudzoziemców w terminie 14 dni </a:t>
            </a:r>
            <a:r>
              <a:rPr lang="pl-PL" b="1" dirty="0"/>
              <a:t>Uwaga!</a:t>
            </a:r>
            <a:r>
              <a:rPr lang="pl-PL" dirty="0"/>
              <a:t> Odwołanie składasz za pośrednictwem wojewody</a:t>
            </a:r>
          </a:p>
          <a:p>
            <a:pPr marL="712788" indent="-177800" algn="just">
              <a:lnSpc>
                <a:spcPct val="120000"/>
              </a:lnSpc>
            </a:pPr>
            <a:r>
              <a:rPr lang="pl-PL" dirty="0"/>
              <a:t> Jeżeli nie składasz odwołania, </a:t>
            </a:r>
            <a:r>
              <a:rPr lang="pl-PL" dirty="0">
                <a:solidFill>
                  <a:srgbClr val="C00000"/>
                </a:solidFill>
              </a:rPr>
              <a:t>masz obowiązek opuścić Polskę </a:t>
            </a:r>
            <a:r>
              <a:rPr lang="pl-PL" dirty="0"/>
              <a:t>(Ważne: terminy)</a:t>
            </a:r>
          </a:p>
          <a:p>
            <a:pPr marL="712788" indent="-177800" algn="just">
              <a:lnSpc>
                <a:spcPct val="120000"/>
              </a:lnSpc>
            </a:pPr>
            <a:r>
              <a:rPr lang="pl-PL" dirty="0">
                <a:solidFill>
                  <a:srgbClr val="C00000"/>
                </a:solidFill>
              </a:rPr>
              <a:t> </a:t>
            </a:r>
            <a:r>
              <a:rPr lang="pl-PL" dirty="0"/>
              <a:t>Jeżeli otrzymałeś decyzję odmowną od Szefa Urzędu do Spraw Cudzoziemców masz prawo złożyć </a:t>
            </a:r>
            <a:r>
              <a:rPr lang="pl-PL" dirty="0">
                <a:solidFill>
                  <a:srgbClr val="C00000"/>
                </a:solidFill>
              </a:rPr>
              <a:t>skargę</a:t>
            </a:r>
            <a:r>
              <a:rPr lang="pl-PL" dirty="0"/>
              <a:t> do wojewódzkiego sądu administracyjnego </a:t>
            </a:r>
            <a:r>
              <a:rPr lang="pl-PL" dirty="0">
                <a:solidFill>
                  <a:srgbClr val="C00000"/>
                </a:solidFill>
              </a:rPr>
              <a:t>w terminie 30 dni</a:t>
            </a:r>
            <a:r>
              <a:rPr lang="pl-PL" dirty="0"/>
              <a:t>. Jesteś jednak zobowiązany do opuszczenia Polski w terminie 30 dni, chyba ze posiadasz inny dokument uprawniający cię do pobytu w Polsce. Niedopełnienie obowiązku opuszczenia Polski może prowadzić do wydania decyzji o zobowiązaniu do powrotu,</a:t>
            </a:r>
            <a:endParaRPr lang="pl-PL" dirty="0">
              <a:highlight>
                <a:srgbClr val="FFFF00"/>
              </a:highlight>
            </a:endParaRPr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78310E42-9DFF-4AFA-8D08-001DF46285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3080" y="567424"/>
            <a:ext cx="1950720" cy="749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6335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198652D-08D0-46B3-B08C-18A45CBF3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C00000"/>
                </a:solidFill>
              </a:rPr>
              <a:t>ZEZWOLENIE NA POBYT CZASOWY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" name="Symbol zastępczy zawartości 6">
            <a:extLst>
              <a:ext uri="{FF2B5EF4-FFF2-40B4-BE49-F238E27FC236}">
                <a16:creationId xmlns:a16="http://schemas.microsoft.com/office/drawing/2014/main" id="{2D31CD23-3589-4A26-8C30-47B5E1DA19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9530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  <a:tabLst>
                <a:tab pos="450850" algn="l"/>
              </a:tabLst>
            </a:pPr>
            <a:r>
              <a:rPr lang="pl-PL" b="1" dirty="0"/>
              <a:t>PRAWA I OBOWIĄZKI W TOKU POSTĘPOWANIA:</a:t>
            </a:r>
          </a:p>
          <a:p>
            <a:pPr marL="0" indent="0" algn="just">
              <a:buNone/>
              <a:tabLst>
                <a:tab pos="450850" algn="l"/>
              </a:tabLst>
            </a:pPr>
            <a:endParaRPr lang="pl-PL" b="1" dirty="0"/>
          </a:p>
          <a:p>
            <a:pPr algn="just">
              <a:tabLst>
                <a:tab pos="450850" algn="l"/>
              </a:tabLst>
            </a:pPr>
            <a:r>
              <a:rPr lang="pl-PL" dirty="0"/>
              <a:t>jeśli złożysz wniosek przebywając w Polsce legalnie, powinieneś otrzymać do paszportu </a:t>
            </a:r>
            <a:r>
              <a:rPr lang="pl-PL" dirty="0" err="1"/>
              <a:t>stamplię</a:t>
            </a:r>
            <a:r>
              <a:rPr lang="pl-PL" dirty="0"/>
              <a:t>,</a:t>
            </a:r>
          </a:p>
          <a:p>
            <a:pPr algn="just">
              <a:tabLst>
                <a:tab pos="450850" algn="l"/>
              </a:tabLst>
            </a:pPr>
            <a:r>
              <a:rPr lang="pl-PL" dirty="0"/>
              <a:t>możesz legalnie przebywać w Polsce w trakcie postępowania (także w toku postępowania odwoławczego)</a:t>
            </a:r>
          </a:p>
          <a:p>
            <a:pPr algn="just">
              <a:tabLst>
                <a:tab pos="450850" algn="l"/>
              </a:tabLst>
            </a:pPr>
            <a:r>
              <a:rPr lang="pl-PL" dirty="0"/>
              <a:t>możesz wrócić do swojego kraju i ubiegać się o wizę (Uwaga! Stampila potwierdzająca złożenie wniosku nie uprawnia do podróżowania po innych państwach obszaru </a:t>
            </a:r>
            <a:r>
              <a:rPr lang="pl-PL" dirty="0" err="1"/>
              <a:t>Schengen</a:t>
            </a:r>
            <a:r>
              <a:rPr lang="pl-PL" dirty="0"/>
              <a:t>),</a:t>
            </a:r>
          </a:p>
          <a:p>
            <a:pPr algn="just">
              <a:tabLst>
                <a:tab pos="450850" algn="l"/>
              </a:tabLst>
            </a:pPr>
            <a:r>
              <a:rPr lang="pl-PL" dirty="0"/>
              <a:t>możesz legalnie pracować w Polsce, jeśli przebywasz w Polsce legalnie i jesteś studentem studiów stacjonarnych,</a:t>
            </a:r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78310E42-9DFF-4AFA-8D08-001DF46285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3080" y="567424"/>
            <a:ext cx="1950720" cy="749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82888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198652D-08D0-46B3-B08C-18A45CBF3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C00000"/>
                </a:solidFill>
              </a:rPr>
              <a:t>ZEZWOLENIE NA POBYT CZASOWY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" name="Symbol zastępczy zawartości 6">
            <a:extLst>
              <a:ext uri="{FF2B5EF4-FFF2-40B4-BE49-F238E27FC236}">
                <a16:creationId xmlns:a16="http://schemas.microsoft.com/office/drawing/2014/main" id="{2D31CD23-3589-4A26-8C30-47B5E1DA19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9530"/>
            <a:ext cx="10515600" cy="4351338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  <a:tabLst>
                <a:tab pos="450850" algn="l"/>
              </a:tabLst>
            </a:pPr>
            <a:r>
              <a:rPr lang="pl-PL" b="1" dirty="0"/>
              <a:t>WAŻNE INFORMACJE</a:t>
            </a:r>
          </a:p>
          <a:p>
            <a:pPr marL="712788" indent="-177800" algn="just"/>
            <a:r>
              <a:rPr lang="pl-PL" dirty="0">
                <a:solidFill>
                  <a:srgbClr val="C00000"/>
                </a:solidFill>
              </a:rPr>
              <a:t> Zawsze </a:t>
            </a:r>
            <a:r>
              <a:rPr lang="pl-PL" dirty="0"/>
              <a:t>informuj o zmianie adresu w toku postępowania oraz sprawdzaj swoją skrzynkę pocztową </a:t>
            </a:r>
            <a:r>
              <a:rPr lang="pl-PL" dirty="0">
                <a:solidFill>
                  <a:srgbClr val="C00000"/>
                </a:solidFill>
              </a:rPr>
              <a:t>regularnie</a:t>
            </a:r>
            <a:r>
              <a:rPr lang="pl-PL" dirty="0"/>
              <a:t> </a:t>
            </a:r>
          </a:p>
          <a:p>
            <a:pPr marL="712788" indent="-177800" algn="just"/>
            <a:r>
              <a:rPr lang="pl-PL" dirty="0">
                <a:solidFill>
                  <a:srgbClr val="C00000"/>
                </a:solidFill>
              </a:rPr>
              <a:t> Nigdy </a:t>
            </a:r>
            <a:r>
              <a:rPr lang="pl-PL" dirty="0"/>
              <a:t>nie udzielaj nieprawdziwych informacji i nie składaj fałszywych dokumentów,</a:t>
            </a:r>
          </a:p>
          <a:p>
            <a:pPr marL="712788" indent="-177800" algn="just"/>
            <a:r>
              <a:rPr lang="pl-PL" dirty="0">
                <a:solidFill>
                  <a:srgbClr val="C00000"/>
                </a:solidFill>
              </a:rPr>
              <a:t> Zawsze </a:t>
            </a:r>
            <a:r>
              <a:rPr lang="pl-PL" dirty="0"/>
              <a:t>domagaj się potwierdzenia złożenia dokumentów w urzędzie, wszelką korespondencję do urzędu wysyłaj przesyłką poleconą i zachowuj potwierdzenie nadania, </a:t>
            </a:r>
          </a:p>
          <a:p>
            <a:pPr marL="712788" indent="-177800" algn="just"/>
            <a:r>
              <a:rPr lang="pl-PL" dirty="0">
                <a:solidFill>
                  <a:srgbClr val="C00000"/>
                </a:solidFill>
              </a:rPr>
              <a:t>Upewnij się, </a:t>
            </a:r>
            <a:r>
              <a:rPr lang="pl-PL" dirty="0"/>
              <a:t>że złożone przez ciebie dokumenty są aktualne (dotyczy zwłaszcza ubezpieczenia zdrowotnego, umowy najmu, zaświadczenia o zatrudnieniu)</a:t>
            </a:r>
          </a:p>
          <a:p>
            <a:pPr marL="712788" indent="-177800" algn="just"/>
            <a:r>
              <a:rPr lang="pl-PL" dirty="0">
                <a:solidFill>
                  <a:srgbClr val="C00000"/>
                </a:solidFill>
              </a:rPr>
              <a:t>Upewnij się, </a:t>
            </a:r>
            <a:r>
              <a:rPr lang="pl-PL" dirty="0"/>
              <a:t>że umowa najmu, którą posiadasz zawiera informację dotyczącą wysokości kosztów eksploatacyjnych albo złóż rachunki lub oświadczenie właściciela lokalu,</a:t>
            </a:r>
          </a:p>
          <a:p>
            <a:pPr marL="712788" indent="-177800" algn="just"/>
            <a:r>
              <a:rPr lang="pl-PL" dirty="0"/>
              <a:t>wszystkie dokumenty w języku obcym muszą być tłumaczone na język polski przez </a:t>
            </a:r>
            <a:r>
              <a:rPr lang="pl-PL" dirty="0">
                <a:solidFill>
                  <a:srgbClr val="C00000"/>
                </a:solidFill>
              </a:rPr>
              <a:t>tłumacza przysięgłego</a:t>
            </a:r>
            <a:r>
              <a:rPr lang="pl-PL" dirty="0"/>
              <a:t> </a:t>
            </a:r>
          </a:p>
          <a:p>
            <a:pPr marL="712788" indent="-177800" algn="just"/>
            <a:r>
              <a:rPr lang="pl-PL" dirty="0"/>
              <a:t>Składaj oryginały </a:t>
            </a:r>
            <a:r>
              <a:rPr lang="pl-PL" dirty="0">
                <a:solidFill>
                  <a:srgbClr val="C00000"/>
                </a:solidFill>
              </a:rPr>
              <a:t>dokumentów lub kopie uwierzytelnione przez notariusza,</a:t>
            </a:r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78310E42-9DFF-4AFA-8D08-001DF46285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3080" y="567424"/>
            <a:ext cx="1950720" cy="749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021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198652D-08D0-46B3-B08C-18A45CBF3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000" dirty="0">
                <a:solidFill>
                  <a:srgbClr val="C00000"/>
                </a:solidFill>
              </a:rPr>
              <a:t>SZCZEGÓLNE ROZWIĄZANIA PRZYJĘTE W</a:t>
            </a:r>
            <a:br>
              <a:rPr lang="pl-PL" sz="3000" dirty="0">
                <a:solidFill>
                  <a:srgbClr val="C00000"/>
                </a:solidFill>
              </a:rPr>
            </a:br>
            <a:r>
              <a:rPr lang="pl-PL" sz="3000" dirty="0">
                <a:solidFill>
                  <a:srgbClr val="C00000"/>
                </a:solidFill>
              </a:rPr>
              <a:t>ZWIĄZKU Z EPIDEMIĄ</a:t>
            </a:r>
            <a:endParaRPr lang="en-US" sz="3000" dirty="0">
              <a:solidFill>
                <a:srgbClr val="C00000"/>
              </a:solidFill>
            </a:endParaRPr>
          </a:p>
        </p:txBody>
      </p:sp>
      <p:sp>
        <p:nvSpPr>
          <p:cNvPr id="7" name="Symbol zastępczy zawartości 6">
            <a:extLst>
              <a:ext uri="{FF2B5EF4-FFF2-40B4-BE49-F238E27FC236}">
                <a16:creationId xmlns:a16="http://schemas.microsoft.com/office/drawing/2014/main" id="{2D31CD23-3589-4A26-8C30-47B5E1DA19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  <a:tabLst>
                <a:tab pos="450850" algn="l"/>
              </a:tabLst>
            </a:pPr>
            <a:r>
              <a:rPr lang="pl-PL" dirty="0"/>
              <a:t>	</a:t>
            </a:r>
            <a:endParaRPr lang="pl-PL" dirty="0">
              <a:highlight>
                <a:srgbClr val="FFFF00"/>
              </a:highlight>
            </a:endParaRPr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78310E42-9DFF-4AFA-8D08-001DF46285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3080" y="567424"/>
            <a:ext cx="1950720" cy="749808"/>
          </a:xfrm>
          <a:prstGeom prst="rect">
            <a:avLst/>
          </a:prstGeom>
        </p:spPr>
      </p:pic>
      <p:sp>
        <p:nvSpPr>
          <p:cNvPr id="5" name="Symbol zastępczy zawartości 6">
            <a:extLst>
              <a:ext uri="{FF2B5EF4-FFF2-40B4-BE49-F238E27FC236}">
                <a16:creationId xmlns:a16="http://schemas.microsoft.com/office/drawing/2014/main" id="{0F54334D-E6DA-47BB-B7D2-D9D563969801}"/>
              </a:ext>
            </a:extLst>
          </p:cNvPr>
          <p:cNvSpPr txBox="1">
            <a:spLocks/>
          </p:cNvSpPr>
          <p:nvPr/>
        </p:nvSpPr>
        <p:spPr>
          <a:xfrm>
            <a:off x="838200" y="151953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  <a:tabLst>
                <a:tab pos="450850" algn="l"/>
              </a:tabLst>
            </a:pPr>
            <a:endParaRPr lang="pl-PL" dirty="0"/>
          </a:p>
          <a:p>
            <a:pPr algn="just">
              <a:lnSpc>
                <a:spcPct val="120000"/>
              </a:lnSpc>
              <a:tabLst>
                <a:tab pos="450850" algn="l"/>
              </a:tabLst>
            </a:pPr>
            <a:r>
              <a:rPr lang="pl-PL" dirty="0"/>
              <a:t>Przedłużenie legalnego pobytu w przypadku wygaśnięcia wizy krajowej lub zezwolenia na pobyt czasowy w trakcie epidemii (do 30 dni po odwołaniu stanu epidemii/stanu zagrożenia epidemiologicznego)</a:t>
            </a:r>
          </a:p>
          <a:p>
            <a:pPr algn="just">
              <a:lnSpc>
                <a:spcPct val="120000"/>
              </a:lnSpc>
              <a:tabLst>
                <a:tab pos="450850" algn="l"/>
              </a:tabLst>
            </a:pPr>
            <a:endParaRPr lang="pl-PL" dirty="0"/>
          </a:p>
          <a:p>
            <a:pPr algn="just">
              <a:lnSpc>
                <a:spcPct val="120000"/>
              </a:lnSpc>
              <a:tabLst>
                <a:tab pos="450850" algn="l"/>
              </a:tabLst>
            </a:pPr>
            <a:r>
              <a:rPr lang="pl-PL" dirty="0"/>
              <a:t>Przedłużenie pobytu, jeśli byłeś w Polsce 14 marca 2020 roku na wizie </a:t>
            </a:r>
            <a:r>
              <a:rPr lang="pl-PL" dirty="0" err="1"/>
              <a:t>Schengen</a:t>
            </a:r>
            <a:r>
              <a:rPr lang="pl-PL" dirty="0"/>
              <a:t> lub ruchu  bezwizowym (do 30 dni od dnia odwołania stanu epidemii/stanu zagrożenia epidemiologicznego)</a:t>
            </a:r>
          </a:p>
          <a:p>
            <a:pPr algn="just">
              <a:lnSpc>
                <a:spcPct val="120000"/>
              </a:lnSpc>
              <a:tabLst>
                <a:tab pos="450850" algn="l"/>
              </a:tabLst>
            </a:pPr>
            <a:endParaRPr lang="pl-PL" dirty="0">
              <a:solidFill>
                <a:srgbClr val="C00000"/>
              </a:solidFill>
            </a:endParaRPr>
          </a:p>
          <a:p>
            <a:pPr marL="0" indent="0" algn="just">
              <a:buFont typeface="Arial" panose="020B0604020202020204" pitchFamily="34" charset="0"/>
              <a:buNone/>
              <a:tabLst>
                <a:tab pos="450850" algn="l"/>
              </a:tabLst>
            </a:pPr>
            <a:endParaRPr lang="pl-PL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65608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198652D-08D0-46B3-B08C-18A45CBF3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C00000"/>
                </a:solidFill>
              </a:rPr>
              <a:t>PRAWO DO PRACY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" name="Symbol zastępczy zawartości 6">
            <a:extLst>
              <a:ext uri="{FF2B5EF4-FFF2-40B4-BE49-F238E27FC236}">
                <a16:creationId xmlns:a16="http://schemas.microsoft.com/office/drawing/2014/main" id="{2D31CD23-3589-4A26-8C30-47B5E1DA19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  <a:tabLst>
                <a:tab pos="450850" algn="l"/>
              </a:tabLst>
            </a:pPr>
            <a:r>
              <a:rPr lang="pl-PL" dirty="0"/>
              <a:t>	</a:t>
            </a:r>
            <a:endParaRPr lang="pl-PL" dirty="0">
              <a:highlight>
                <a:srgbClr val="FFFF00"/>
              </a:highlight>
            </a:endParaRPr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78310E42-9DFF-4AFA-8D08-001DF46285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3080" y="567424"/>
            <a:ext cx="1950720" cy="749808"/>
          </a:xfrm>
          <a:prstGeom prst="rect">
            <a:avLst/>
          </a:prstGeom>
        </p:spPr>
      </p:pic>
      <p:sp>
        <p:nvSpPr>
          <p:cNvPr id="5" name="Symbol zastępczy zawartości 6">
            <a:extLst>
              <a:ext uri="{FF2B5EF4-FFF2-40B4-BE49-F238E27FC236}">
                <a16:creationId xmlns:a16="http://schemas.microsoft.com/office/drawing/2014/main" id="{0F54334D-E6DA-47BB-B7D2-D9D563969801}"/>
              </a:ext>
            </a:extLst>
          </p:cNvPr>
          <p:cNvSpPr txBox="1">
            <a:spLocks/>
          </p:cNvSpPr>
          <p:nvPr/>
        </p:nvSpPr>
        <p:spPr>
          <a:xfrm>
            <a:off x="838200" y="151953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  <a:tabLst>
                <a:tab pos="450850" algn="l"/>
              </a:tabLst>
            </a:pPr>
            <a:endParaRPr lang="pl-PL" dirty="0">
              <a:solidFill>
                <a:srgbClr val="C00000"/>
              </a:solidFill>
            </a:endParaRPr>
          </a:p>
          <a:p>
            <a:pPr algn="just">
              <a:tabLst>
                <a:tab pos="450850" algn="l"/>
              </a:tabLst>
            </a:pPr>
            <a:r>
              <a:rPr lang="pl-PL" dirty="0"/>
              <a:t>studenci studiów stacjonarnych – masz </a:t>
            </a:r>
            <a:r>
              <a:rPr lang="pl-PL" dirty="0">
                <a:solidFill>
                  <a:srgbClr val="C00000"/>
                </a:solidFill>
              </a:rPr>
              <a:t>prawo pracy </a:t>
            </a:r>
            <a:r>
              <a:rPr lang="pl-PL" dirty="0"/>
              <a:t>w Polsce bez konieczności posiadania zezwolenia na pracę, </a:t>
            </a:r>
          </a:p>
          <a:p>
            <a:pPr algn="just">
              <a:tabLst>
                <a:tab pos="450850" algn="l"/>
              </a:tabLst>
            </a:pPr>
            <a:r>
              <a:rPr lang="pl-PL" dirty="0"/>
              <a:t>absolwent studiów stacjonarnych w Polsce  – masz </a:t>
            </a:r>
            <a:r>
              <a:rPr lang="pl-PL" dirty="0">
                <a:solidFill>
                  <a:srgbClr val="C00000"/>
                </a:solidFill>
              </a:rPr>
              <a:t>prawo pracy </a:t>
            </a:r>
            <a:r>
              <a:rPr lang="pl-PL" dirty="0"/>
              <a:t>w Polsce bez konieczności posiadania zezwolenia na pracę, </a:t>
            </a:r>
          </a:p>
          <a:p>
            <a:pPr algn="just">
              <a:tabLst>
                <a:tab pos="450850" algn="l"/>
              </a:tabLst>
            </a:pPr>
            <a:r>
              <a:rPr lang="pl-PL" dirty="0"/>
              <a:t>zezwolenie na pobyt czasowy dla studenta studiów stacjonarnych – masz </a:t>
            </a:r>
            <a:r>
              <a:rPr lang="pl-PL" dirty="0">
                <a:solidFill>
                  <a:srgbClr val="C00000"/>
                </a:solidFill>
              </a:rPr>
              <a:t>prawo pracy </a:t>
            </a:r>
            <a:r>
              <a:rPr lang="pl-PL" dirty="0"/>
              <a:t>w Polsce bez konieczności posiadania zezwolenia na pracę, </a:t>
            </a:r>
          </a:p>
          <a:p>
            <a:pPr algn="just">
              <a:tabLst>
                <a:tab pos="450850" algn="l"/>
              </a:tabLst>
            </a:pPr>
            <a:r>
              <a:rPr lang="pl-PL" dirty="0"/>
              <a:t>studia niestacjonarne, studia zaoczne, studia podyplomowe – w celu legalnego wykonywania pracy w Polsce musisz posiadać </a:t>
            </a:r>
            <a:r>
              <a:rPr lang="pl-PL" dirty="0">
                <a:solidFill>
                  <a:srgbClr val="C00000"/>
                </a:solidFill>
              </a:rPr>
              <a:t>zezwolenie na pracę,</a:t>
            </a:r>
          </a:p>
          <a:p>
            <a:pPr algn="just">
              <a:tabLst>
                <a:tab pos="450850" algn="l"/>
              </a:tabLst>
            </a:pPr>
            <a:endParaRPr lang="pl-PL" dirty="0">
              <a:solidFill>
                <a:srgbClr val="C00000"/>
              </a:solidFill>
            </a:endParaRPr>
          </a:p>
          <a:p>
            <a:pPr marL="0" indent="0" algn="just">
              <a:buNone/>
              <a:tabLst>
                <a:tab pos="450850" algn="l"/>
              </a:tabLst>
            </a:pPr>
            <a:r>
              <a:rPr lang="pl-PL" b="1" dirty="0">
                <a:solidFill>
                  <a:srgbClr val="C00000"/>
                </a:solidFill>
              </a:rPr>
              <a:t>UWAGA ! Praca bez zezwolenia na pracę, w przypadku gdy jest ono wymagane, może prowadzić do wydania decyzji o zobowiązaniu do powrotu!</a:t>
            </a:r>
          </a:p>
          <a:p>
            <a:pPr marL="0" indent="0" algn="just">
              <a:buFont typeface="Arial" panose="020B0604020202020204" pitchFamily="34" charset="0"/>
              <a:buNone/>
              <a:tabLst>
                <a:tab pos="450850" algn="l"/>
              </a:tabLst>
            </a:pPr>
            <a:endParaRPr lang="pl-PL" dirty="0">
              <a:solidFill>
                <a:srgbClr val="C00000"/>
              </a:solidFill>
            </a:endParaRPr>
          </a:p>
          <a:p>
            <a:pPr marL="0" indent="0" algn="just">
              <a:buFont typeface="Arial" panose="020B0604020202020204" pitchFamily="34" charset="0"/>
              <a:buNone/>
              <a:tabLst>
                <a:tab pos="450850" algn="l"/>
              </a:tabLst>
            </a:pPr>
            <a:endParaRPr lang="pl-PL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6207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198652D-08D0-46B3-B08C-18A45CBF3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919" y="474562"/>
            <a:ext cx="11133881" cy="1216126"/>
          </a:xfrm>
        </p:spPr>
        <p:txBody>
          <a:bodyPr/>
          <a:lstStyle/>
          <a:p>
            <a:r>
              <a:rPr lang="pl-PL" dirty="0">
                <a:solidFill>
                  <a:srgbClr val="C00000"/>
                </a:solidFill>
              </a:rPr>
              <a:t>JAK UZYSKAĆ INFORMACJĘ W SPRAWIE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" name="Symbol zastępczy zawartości 6">
            <a:extLst>
              <a:ext uri="{FF2B5EF4-FFF2-40B4-BE49-F238E27FC236}">
                <a16:creationId xmlns:a16="http://schemas.microsoft.com/office/drawing/2014/main" id="{2D31CD23-3589-4A26-8C30-47B5E1DA19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  <a:tabLst>
                <a:tab pos="450850" algn="l"/>
              </a:tabLst>
            </a:pPr>
            <a:r>
              <a:rPr lang="pl-PL" dirty="0"/>
              <a:t>	</a:t>
            </a:r>
            <a:endParaRPr lang="pl-PL" dirty="0">
              <a:highlight>
                <a:srgbClr val="FFFF00"/>
              </a:highlight>
            </a:endParaRPr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78310E42-9DFF-4AFA-8D08-001DF46285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3080" y="567424"/>
            <a:ext cx="1950720" cy="749808"/>
          </a:xfrm>
          <a:prstGeom prst="rect">
            <a:avLst/>
          </a:prstGeom>
        </p:spPr>
      </p:pic>
      <p:sp>
        <p:nvSpPr>
          <p:cNvPr id="5" name="Symbol zastępczy zawartości 6">
            <a:extLst>
              <a:ext uri="{FF2B5EF4-FFF2-40B4-BE49-F238E27FC236}">
                <a16:creationId xmlns:a16="http://schemas.microsoft.com/office/drawing/2014/main" id="{0F54334D-E6DA-47BB-B7D2-D9D563969801}"/>
              </a:ext>
            </a:extLst>
          </p:cNvPr>
          <p:cNvSpPr txBox="1">
            <a:spLocks/>
          </p:cNvSpPr>
          <p:nvPr/>
        </p:nvSpPr>
        <p:spPr>
          <a:xfrm>
            <a:off x="838200" y="151953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  <a:tabLst>
                <a:tab pos="450850" algn="l"/>
              </a:tabLst>
            </a:pPr>
            <a:endParaRPr lang="pl-PL" dirty="0">
              <a:solidFill>
                <a:srgbClr val="C00000"/>
              </a:solidFill>
            </a:endParaRPr>
          </a:p>
          <a:p>
            <a:pPr marL="0" indent="0" algn="just">
              <a:buFont typeface="Arial" panose="020B0604020202020204" pitchFamily="34" charset="0"/>
              <a:buNone/>
              <a:tabLst>
                <a:tab pos="450850" algn="l"/>
              </a:tabLst>
            </a:pPr>
            <a:r>
              <a:rPr lang="pl-PL" dirty="0"/>
              <a:t>MAZOWIECKI URZĄD WOJEWÓDZKI:</a:t>
            </a:r>
          </a:p>
          <a:p>
            <a:pPr algn="just">
              <a:buFontTx/>
              <a:buChar char="-"/>
              <a:tabLst>
                <a:tab pos="450850" algn="l"/>
              </a:tabLst>
            </a:pPr>
            <a:r>
              <a:rPr lang="pl-PL" dirty="0"/>
              <a:t>formularz kontaktowy: </a:t>
            </a:r>
            <a:r>
              <a:rPr lang="pl-PL" dirty="0">
                <a:hlinkClick r:id="rId4"/>
              </a:rPr>
              <a:t>https://kontaktwsc.mazowieckie.pl/</a:t>
            </a:r>
            <a:endParaRPr lang="pl-PL" dirty="0"/>
          </a:p>
          <a:p>
            <a:pPr algn="just">
              <a:buFontTx/>
              <a:buChar char="-"/>
              <a:tabLst>
                <a:tab pos="450850" algn="l"/>
              </a:tabLst>
            </a:pPr>
            <a:r>
              <a:rPr lang="pl-PL" dirty="0" err="1"/>
              <a:t>tel</a:t>
            </a:r>
            <a:r>
              <a:rPr lang="pl-PL" dirty="0"/>
              <a:t>: 22 695 67 73, 22 695 66 69</a:t>
            </a:r>
          </a:p>
          <a:p>
            <a:pPr algn="just">
              <a:buFontTx/>
              <a:buChar char="-"/>
              <a:tabLst>
                <a:tab pos="450850" algn="l"/>
              </a:tabLst>
            </a:pPr>
            <a:endParaRPr lang="pl-PL" dirty="0"/>
          </a:p>
          <a:p>
            <a:pPr marL="0" indent="0" algn="just">
              <a:buNone/>
              <a:tabLst>
                <a:tab pos="450850" algn="l"/>
              </a:tabLst>
            </a:pPr>
            <a:r>
              <a:rPr lang="pl-PL" dirty="0"/>
              <a:t>SZEF URZEDU DO SPRAW CUDZOZIEMCÓW:</a:t>
            </a:r>
          </a:p>
          <a:p>
            <a:pPr marL="0" indent="0" algn="just">
              <a:buNone/>
              <a:tabLst>
                <a:tab pos="450850" algn="l"/>
              </a:tabLst>
            </a:pPr>
            <a:r>
              <a:rPr lang="pl-PL"/>
              <a:t>- infolinia: 22 601 75 75</a:t>
            </a:r>
            <a:endParaRPr lang="pl-PL" dirty="0"/>
          </a:p>
          <a:p>
            <a:pPr marL="0" indent="0" algn="just">
              <a:buFont typeface="Arial" panose="020B0604020202020204" pitchFamily="34" charset="0"/>
              <a:buNone/>
              <a:tabLst>
                <a:tab pos="450850" algn="l"/>
              </a:tabLst>
            </a:pPr>
            <a:endParaRPr lang="pl-PL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15798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3C0C613-2CB5-4C1A-82A9-5F12EC87D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solidFill>
                  <a:srgbClr val="C00000"/>
                </a:solidFill>
              </a:rPr>
              <a:t> PYTANIA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31A772A-32C9-40A2-9586-01BA70509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pl-PL" dirty="0"/>
              <a:t>Jakie ubezpieczenie jest potrzebne do karty Pobytu? Jak wygląda procedura składania dokumentów w Warszawie (w jakim urzędzie/jak się zapisać)? </a:t>
            </a:r>
          </a:p>
          <a:p>
            <a:pPr lvl="0"/>
            <a:r>
              <a:rPr lang="pl-PL" dirty="0"/>
              <a:t>Jakie mam opcje legalizacji pobytu?</a:t>
            </a:r>
          </a:p>
          <a:p>
            <a:pPr lvl="0"/>
            <a:r>
              <a:rPr lang="pl-PL" dirty="0"/>
              <a:t>Pełna procedura legalizacji pobytu od przyjazdu do wyjazdu z Polski, </a:t>
            </a:r>
            <a:endParaRPr lang="en-US" dirty="0"/>
          </a:p>
          <a:p>
            <a:pPr lvl="0"/>
            <a:r>
              <a:rPr lang="pl-PL" dirty="0"/>
              <a:t>Jeśli komuś odmówiono pozwolenia na pobyt, jaką procedurę lepiej zastosować – odwołać się czy składać nowy wniosek? </a:t>
            </a:r>
            <a:endParaRPr lang="en-US" dirty="0"/>
          </a:p>
          <a:p>
            <a:pPr lvl="0"/>
            <a:r>
              <a:rPr lang="pl-PL" dirty="0"/>
              <a:t>Zamierzam złożyć odwołanie od decyzji odmownej</a:t>
            </a:r>
            <a:r>
              <a:rPr lang="en-US" dirty="0"/>
              <a:t>. </a:t>
            </a:r>
            <a:r>
              <a:rPr lang="pl-PL" dirty="0"/>
              <a:t>Czy muszę raz jeszcze składać wszystkie dokumenty</a:t>
            </a:r>
            <a:r>
              <a:rPr lang="en-US" dirty="0"/>
              <a:t>?</a:t>
            </a:r>
            <a:endParaRPr lang="pl-PL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3586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3C0C613-2CB5-4C1A-82A9-5F12EC87D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solidFill>
                  <a:srgbClr val="C00000"/>
                </a:solidFill>
              </a:rPr>
              <a:t>PYTANIA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31A772A-32C9-40A2-9586-01BA70509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pl-PL" dirty="0"/>
              <a:t>Na decyzję czekam już 6 miesięcy. Z uwagi na pilną sprawę muszę wyjechać z Polski. Czy jest jakiś sposób na przyspieszenie sprawy?</a:t>
            </a:r>
          </a:p>
          <a:p>
            <a:pPr lvl="0"/>
            <a:endParaRPr lang="pl-PL" dirty="0"/>
          </a:p>
          <a:p>
            <a:pPr lvl="0"/>
            <a:r>
              <a:rPr lang="pl-PL" dirty="0"/>
              <a:t>Złożyłem już wniosek wraz z większością wymaganych dokumentów. Niestety zdałem sobie sprawę, że brakuje jednego dokumentu. Czy nadal mogę załączyć ten dokument do mojej sprawy? Jeśli tak, jak to zrobić?</a:t>
            </a:r>
          </a:p>
          <a:p>
            <a:pPr lvl="0"/>
            <a:endParaRPr lang="pl-PL" dirty="0"/>
          </a:p>
          <a:p>
            <a:pPr lvl="0"/>
            <a:r>
              <a:rPr lang="pl-PL" dirty="0"/>
              <a:t>Zmieniłem adres w Polsce czy mam o tym poinformować Urząd?</a:t>
            </a:r>
          </a:p>
          <a:p>
            <a:pPr lvl="0"/>
            <a:endParaRPr lang="pl-PL" dirty="0"/>
          </a:p>
          <a:p>
            <a:pPr lvl="0"/>
            <a:r>
              <a:rPr lang="pl-PL" dirty="0"/>
              <a:t>Mam konto w zagranicznym banku. Czy wyciąg z tego banku wystarczy, aby udowodnić wystarczające środki na życie w Polsce?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917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3C0C613-2CB5-4C1A-82A9-5F12EC87D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8827"/>
            <a:ext cx="10515600" cy="1325563"/>
          </a:xfrm>
        </p:spPr>
        <p:txBody>
          <a:bodyPr/>
          <a:lstStyle/>
          <a:p>
            <a:pPr algn="ctr"/>
            <a:r>
              <a:rPr lang="pl-PL" dirty="0">
                <a:solidFill>
                  <a:srgbClr val="C00000"/>
                </a:solidFill>
              </a:rPr>
              <a:t>PYTANIA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31A772A-32C9-40A2-9586-01BA70509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pl-PL" dirty="0"/>
              <a:t>Złożyłem wniosek o zezwolenie na pobyt i nadal nie otrzymałem odpowiedzi. Niedługo wyjeżdżam z Polski. Czy mam obowiązek  poinformować o tym Urząd? Co powinienem zrobić?</a:t>
            </a:r>
          </a:p>
          <a:p>
            <a:pPr marL="0" lvl="0" indent="0">
              <a:buNone/>
            </a:pPr>
            <a:endParaRPr lang="pl-PL" dirty="0"/>
          </a:p>
          <a:p>
            <a:pPr lvl="0"/>
            <a:r>
              <a:rPr lang="pl-PL" dirty="0"/>
              <a:t>Mój wniosek o zezwolenie na pobyt czasowy został rozpatrzony negatywnie, ale nadal posiadam zezwolenie na pobyt ważne do 15 lipca. Czy złożyć odwołanie czy lepiej złożyć nowy wniosek?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5088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3C0C613-2CB5-4C1A-82A9-5F12EC87D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8827"/>
            <a:ext cx="10515600" cy="1325563"/>
          </a:xfrm>
        </p:spPr>
        <p:txBody>
          <a:bodyPr/>
          <a:lstStyle/>
          <a:p>
            <a:pPr algn="ctr"/>
            <a:r>
              <a:rPr lang="pl-PL" dirty="0">
                <a:solidFill>
                  <a:srgbClr val="C00000"/>
                </a:solidFill>
              </a:rPr>
              <a:t>NAJCZĘSTSZE POWODY ODMÓW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31A772A-32C9-40A2-9586-01BA70509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pl-PL" sz="2400" dirty="0"/>
          </a:p>
          <a:p>
            <a:pPr lvl="0"/>
            <a:endParaRPr lang="pl-PL" sz="2400" dirty="0"/>
          </a:p>
          <a:p>
            <a:pPr lvl="0"/>
            <a:r>
              <a:rPr lang="pl-PL" sz="2400" dirty="0"/>
              <a:t>BRAK WYSTARCZAJĄCYCH ŚRODKÓW,</a:t>
            </a:r>
          </a:p>
          <a:p>
            <a:pPr lvl="0"/>
            <a:r>
              <a:rPr lang="pl-PL" sz="2400" dirty="0"/>
              <a:t>ZŁOŻONO KOPIE DOKUMENTÓW,</a:t>
            </a:r>
          </a:p>
          <a:p>
            <a:pPr lvl="0"/>
            <a:r>
              <a:rPr lang="pl-PL" sz="2400" dirty="0"/>
              <a:t>BRAK INFORMACJI O KOSZTACH EKSPLOATACJI LOKALU,</a:t>
            </a:r>
          </a:p>
          <a:p>
            <a:pPr lvl="0"/>
            <a:r>
              <a:rPr lang="pl-PL" sz="2400" dirty="0"/>
              <a:t>UBEZPIECZENIE UTRACIŁO WAŻNOŚĆ,</a:t>
            </a:r>
          </a:p>
          <a:p>
            <a:pPr lvl="0"/>
            <a:r>
              <a:rPr lang="pl-PL" sz="2400" dirty="0"/>
              <a:t>NA ZAŚWIADCZENIU Z UCZELNI BRAK WSZYSTKICH WYMAGANYCH INFORMACJI,</a:t>
            </a:r>
          </a:p>
          <a:p>
            <a:pPr marL="0" lv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23223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198652D-08D0-46B3-B08C-18A45CBF3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C00000"/>
                </a:solidFill>
              </a:rPr>
              <a:t>PODSTAWY POBYTU W POLSCE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" name="Symbol zastępczy zawartości 6">
            <a:extLst>
              <a:ext uri="{FF2B5EF4-FFF2-40B4-BE49-F238E27FC236}">
                <a16:creationId xmlns:a16="http://schemas.microsoft.com/office/drawing/2014/main" id="{2D31CD23-3589-4A26-8C30-47B5E1DA19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9529"/>
            <a:ext cx="10515600" cy="497334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b="1" dirty="0"/>
              <a:t>Ruch bezwizowy</a:t>
            </a:r>
          </a:p>
          <a:p>
            <a:pPr marL="457200" lvl="1" indent="0">
              <a:buNone/>
            </a:pPr>
            <a:r>
              <a:rPr lang="pl-PL" dirty="0"/>
              <a:t>Rozporządzenie Parlamentu Europejskiego i Rady (UE)  </a:t>
            </a:r>
            <a:r>
              <a:rPr lang="pl-PL" b="0" i="0" dirty="0">
                <a:effectLst/>
              </a:rPr>
              <a:t>2018/1806 z dnia 14 listopada 2018 r. wymieniające państwa trzecie, których obywatele muszą posiadać wizy podczas przekraczania granic zewnętrznych, oraz te, których obywatele są zwolnieni z tego wymogu (tekst jednolity)</a:t>
            </a:r>
            <a:r>
              <a:rPr lang="pl-PL" dirty="0"/>
              <a:t> 90 dni w ciągu każdych 180 dni (</a:t>
            </a:r>
            <a:r>
              <a:rPr lang="en-US" dirty="0">
                <a:hlinkClick r:id="rId2"/>
              </a:rPr>
              <a:t>https://www.schengenvisainfo.com/visa-calculator/</a:t>
            </a:r>
            <a:r>
              <a:rPr lang="pl-PL" dirty="0"/>
              <a:t>)</a:t>
            </a:r>
          </a:p>
          <a:p>
            <a:pPr marL="457200" lvl="1" indent="0">
              <a:buNone/>
            </a:pPr>
            <a:endParaRPr lang="pl-PL" dirty="0"/>
          </a:p>
          <a:p>
            <a:pPr marL="514350" indent="-514350">
              <a:buFont typeface="+mj-lt"/>
              <a:buAutoNum type="arabicPeriod"/>
            </a:pPr>
            <a:r>
              <a:rPr lang="pl-PL" b="1" dirty="0"/>
              <a:t>Wiza </a:t>
            </a:r>
            <a:r>
              <a:rPr lang="pl-PL" b="1" dirty="0" err="1"/>
              <a:t>Schengen</a:t>
            </a:r>
            <a:r>
              <a:rPr lang="pl-PL" b="1" dirty="0"/>
              <a:t> </a:t>
            </a:r>
            <a:r>
              <a:rPr lang="pl-PL" dirty="0"/>
              <a:t>(do 90 dni)</a:t>
            </a:r>
          </a:p>
          <a:p>
            <a:pPr marL="514350" indent="-514350">
              <a:buFont typeface="+mj-lt"/>
              <a:buAutoNum type="arabicPeriod"/>
            </a:pPr>
            <a:r>
              <a:rPr lang="pl-PL" b="1" dirty="0"/>
              <a:t>Wiza krajowa</a:t>
            </a:r>
            <a:r>
              <a:rPr lang="pl-PL" dirty="0"/>
              <a:t>(minimum 90 dni do 12 miesięcy)</a:t>
            </a:r>
          </a:p>
          <a:p>
            <a:pPr marL="514350" indent="-514350">
              <a:buFont typeface="+mj-lt"/>
              <a:buAutoNum type="arabicPeriod"/>
            </a:pPr>
            <a:r>
              <a:rPr lang="pl-PL" b="1" dirty="0"/>
              <a:t>Zezwolenie na pobyt czasowy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78310E42-9DFF-4AFA-8D08-001DF46285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3080" y="567424"/>
            <a:ext cx="1950720" cy="749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4728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id="{EAF2B31D-CB9A-488D-8D37-9A0AB5930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569" y="2342875"/>
            <a:ext cx="10515600" cy="1325563"/>
          </a:xfrm>
        </p:spPr>
        <p:txBody>
          <a:bodyPr/>
          <a:lstStyle/>
          <a:p>
            <a:pPr algn="ctr"/>
            <a:r>
              <a:rPr lang="pl-PL" b="1">
                <a:solidFill>
                  <a:srgbClr val="C00000"/>
                </a:solidFill>
              </a:rPr>
              <a:t> PYTANIA?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7" name="Symbol zastępczy zawartości 6">
            <a:extLst>
              <a:ext uri="{FF2B5EF4-FFF2-40B4-BE49-F238E27FC236}">
                <a16:creationId xmlns:a16="http://schemas.microsoft.com/office/drawing/2014/main" id="{2D31CD23-3589-4A26-8C30-47B5E1DA19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  <a:tabLst>
                <a:tab pos="450850" algn="l"/>
              </a:tabLst>
            </a:pPr>
            <a:r>
              <a:rPr lang="pl-PL" dirty="0"/>
              <a:t>	</a:t>
            </a:r>
            <a:endParaRPr lang="pl-PL" dirty="0">
              <a:highlight>
                <a:srgbClr val="FFFF00"/>
              </a:highlight>
            </a:endParaRPr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78310E42-9DFF-4AFA-8D08-001DF46285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3080" y="567424"/>
            <a:ext cx="1950720" cy="749808"/>
          </a:xfrm>
          <a:prstGeom prst="rect">
            <a:avLst/>
          </a:prstGeom>
        </p:spPr>
      </p:pic>
      <p:sp>
        <p:nvSpPr>
          <p:cNvPr id="5" name="Symbol zastępczy zawartości 6">
            <a:extLst>
              <a:ext uri="{FF2B5EF4-FFF2-40B4-BE49-F238E27FC236}">
                <a16:creationId xmlns:a16="http://schemas.microsoft.com/office/drawing/2014/main" id="{0F54334D-E6DA-47BB-B7D2-D9D563969801}"/>
              </a:ext>
            </a:extLst>
          </p:cNvPr>
          <p:cNvSpPr txBox="1">
            <a:spLocks/>
          </p:cNvSpPr>
          <p:nvPr/>
        </p:nvSpPr>
        <p:spPr>
          <a:xfrm>
            <a:off x="838200" y="151953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  <a:tabLst>
                <a:tab pos="450850" algn="l"/>
              </a:tabLst>
            </a:pPr>
            <a:endParaRPr lang="pl-PL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397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198652D-08D0-46B3-B08C-18A45CBF3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C00000"/>
                </a:solidFill>
              </a:rPr>
              <a:t>WIZA KRAJOWA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" name="Symbol zastępczy zawartości 6">
            <a:extLst>
              <a:ext uri="{FF2B5EF4-FFF2-40B4-BE49-F238E27FC236}">
                <a16:creationId xmlns:a16="http://schemas.microsoft.com/office/drawing/2014/main" id="{2D31CD23-3589-4A26-8C30-47B5E1DA19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9530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  <a:tabLst>
                <a:tab pos="450850" algn="l"/>
              </a:tabLst>
            </a:pPr>
            <a:r>
              <a:rPr lang="pl-PL" dirty="0"/>
              <a:t>	</a:t>
            </a:r>
            <a:r>
              <a:rPr lang="pl-PL" b="1" dirty="0"/>
              <a:t>Gdzie aplikować? </a:t>
            </a:r>
          </a:p>
          <a:p>
            <a:pPr marL="0" indent="0" algn="just">
              <a:buNone/>
              <a:tabLst>
                <a:tab pos="450850" algn="l"/>
              </a:tabLst>
            </a:pPr>
            <a:r>
              <a:rPr lang="pl-PL" dirty="0">
                <a:solidFill>
                  <a:srgbClr val="C00000"/>
                </a:solidFill>
              </a:rPr>
              <a:t>	Konsulaty RP w kraju pochodzenia</a:t>
            </a:r>
          </a:p>
          <a:p>
            <a:pPr marL="0" indent="0" algn="just">
              <a:buNone/>
              <a:tabLst>
                <a:tab pos="450850" algn="l"/>
              </a:tabLst>
            </a:pPr>
            <a:endParaRPr lang="pl-PL" dirty="0">
              <a:solidFill>
                <a:srgbClr val="C00000"/>
              </a:solidFill>
            </a:endParaRPr>
          </a:p>
          <a:p>
            <a:pPr marL="0" indent="0" algn="just">
              <a:buNone/>
              <a:tabLst>
                <a:tab pos="450850" algn="l"/>
              </a:tabLst>
            </a:pPr>
            <a:r>
              <a:rPr lang="pl-PL" b="1" dirty="0"/>
              <a:t>	Jaki cel pobytu? </a:t>
            </a:r>
          </a:p>
          <a:p>
            <a:pPr marL="534988" indent="0" algn="just">
              <a:buNone/>
            </a:pPr>
            <a:r>
              <a:rPr lang="pl-PL" dirty="0">
                <a:solidFill>
                  <a:srgbClr val="C00000"/>
                </a:solidFill>
              </a:rPr>
              <a:t>Studia na Uniwersytecie (kurs przygotowawczy, studia licencjackie i magisterskie, doktoranckie), zarówno stacjonarne, niestacjonarne, jak i zaoczne,</a:t>
            </a:r>
          </a:p>
          <a:p>
            <a:pPr marL="534988" indent="0" algn="just">
              <a:buNone/>
            </a:pPr>
            <a:endParaRPr lang="pl-PL" dirty="0">
              <a:solidFill>
                <a:srgbClr val="C00000"/>
              </a:solidFill>
            </a:endParaRPr>
          </a:p>
          <a:p>
            <a:pPr marL="0" indent="0" algn="just">
              <a:buNone/>
              <a:tabLst>
                <a:tab pos="450850" algn="l"/>
              </a:tabLst>
            </a:pPr>
            <a:r>
              <a:rPr lang="pl-PL" b="1" dirty="0"/>
              <a:t>	Jaka jest opłata? </a:t>
            </a:r>
          </a:p>
          <a:p>
            <a:pPr marL="0" indent="0" algn="just">
              <a:buNone/>
              <a:tabLst>
                <a:tab pos="450850" algn="l"/>
              </a:tabLst>
            </a:pPr>
            <a:r>
              <a:rPr lang="pl-PL" dirty="0">
                <a:solidFill>
                  <a:srgbClr val="C00000"/>
                </a:solidFill>
              </a:rPr>
              <a:t>	80 EUR</a:t>
            </a:r>
          </a:p>
          <a:p>
            <a:pPr marL="0" indent="0" algn="just">
              <a:buNone/>
              <a:tabLst>
                <a:tab pos="450850" algn="l"/>
              </a:tabLst>
            </a:pPr>
            <a:endParaRPr lang="pl-PL" dirty="0" err="1"/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78310E42-9DFF-4AFA-8D08-001DF46285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3080" y="567424"/>
            <a:ext cx="1950720" cy="749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737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198652D-08D0-46B3-B08C-18A45CBF3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C00000"/>
                </a:solidFill>
              </a:rPr>
              <a:t>WIZA KRAJOWA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" name="Symbol zastępczy zawartości 6">
            <a:extLst>
              <a:ext uri="{FF2B5EF4-FFF2-40B4-BE49-F238E27FC236}">
                <a16:creationId xmlns:a16="http://schemas.microsoft.com/office/drawing/2014/main" id="{2D31CD23-3589-4A26-8C30-47B5E1DA19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9529"/>
            <a:ext cx="10515600" cy="4973345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  <a:tabLst>
                <a:tab pos="450850" algn="l"/>
              </a:tabLst>
            </a:pPr>
            <a:r>
              <a:rPr lang="pl-PL" b="1" dirty="0"/>
              <a:t>Wymagania dotyczące uczelni:</a:t>
            </a:r>
          </a:p>
          <a:p>
            <a:pPr marL="0" indent="0" algn="just">
              <a:buNone/>
              <a:tabLst>
                <a:tab pos="450850" algn="l"/>
              </a:tabLst>
            </a:pPr>
            <a:endParaRPr lang="pl-PL" b="1" dirty="0"/>
          </a:p>
          <a:p>
            <a:pPr marL="0" indent="0" algn="just">
              <a:buNone/>
              <a:tabLst>
                <a:tab pos="450850" algn="l"/>
              </a:tabLst>
            </a:pPr>
            <a:r>
              <a:rPr lang="pl-PL" dirty="0"/>
              <a:t>Została zatwierdzona na potrzeby przyjmowania studentów zagranicznych (np. Uczelnie publiczne)</a:t>
            </a:r>
          </a:p>
          <a:p>
            <a:pPr marL="0" indent="0" algn="just">
              <a:buNone/>
              <a:tabLst>
                <a:tab pos="450850" algn="l"/>
              </a:tabLst>
            </a:pPr>
            <a:r>
              <a:rPr lang="pl-PL" dirty="0">
                <a:solidFill>
                  <a:srgbClr val="FF0000"/>
                </a:solidFill>
              </a:rPr>
              <a:t>=&gt; Wykaz uczelni: https://www.gov.pl/web/mswia/zloz-wniosek-o-zatwierdzanie-jednostki-lub-organizatora-strazu-na-potrzeby-przyjmowania-cudzoziemcow</a:t>
            </a:r>
          </a:p>
          <a:p>
            <a:pPr marL="0" indent="0" algn="just">
              <a:buNone/>
              <a:tabLst>
                <a:tab pos="450850" algn="l"/>
              </a:tabLst>
            </a:pPr>
            <a:endParaRPr lang="pl-PL" b="1" dirty="0"/>
          </a:p>
          <a:p>
            <a:pPr marL="0" indent="0" algn="just">
              <a:buNone/>
              <a:tabLst>
                <a:tab pos="450850" algn="l"/>
              </a:tabLst>
            </a:pPr>
            <a:r>
              <a:rPr lang="pl-PL" b="1" dirty="0"/>
              <a:t>Wymagania dotyczące aplikujących o wizę?</a:t>
            </a:r>
          </a:p>
          <a:p>
            <a:pPr marL="0" indent="0" algn="just">
              <a:buNone/>
              <a:tabLst>
                <a:tab pos="450850" algn="l"/>
              </a:tabLst>
            </a:pPr>
            <a:r>
              <a:rPr lang="pl-PL" b="1" dirty="0"/>
              <a:t>  - </a:t>
            </a:r>
            <a:r>
              <a:rPr lang="pl-PL" dirty="0"/>
              <a:t>ubezpieczenie (kwota ubezpieczenia: min 30000 zł)</a:t>
            </a:r>
          </a:p>
          <a:p>
            <a:pPr marL="0" indent="0" algn="just">
              <a:buNone/>
              <a:tabLst>
                <a:tab pos="450850" algn="l"/>
              </a:tabLst>
            </a:pPr>
            <a:r>
              <a:rPr lang="pl-PL" dirty="0"/>
              <a:t>  - wystarczające środki na pokrycie kosztów pobytu, powrotu i studiów</a:t>
            </a:r>
          </a:p>
          <a:p>
            <a:pPr marL="0" indent="0" algn="just">
              <a:buNone/>
              <a:tabLst>
                <a:tab pos="450850" algn="l"/>
              </a:tabLst>
            </a:pPr>
            <a:r>
              <a:rPr lang="pl-PL" dirty="0"/>
              <a:t>  - dowód wpłaty za studia</a:t>
            </a:r>
          </a:p>
          <a:p>
            <a:pPr marL="0" indent="0" algn="just">
              <a:buNone/>
              <a:tabLst>
                <a:tab pos="450850" algn="l"/>
              </a:tabLst>
            </a:pPr>
            <a:r>
              <a:rPr lang="pl-PL" dirty="0"/>
              <a:t>  - potwierdzenie przyjęcia na studia</a:t>
            </a:r>
          </a:p>
          <a:p>
            <a:pPr marL="0" indent="0" algn="just">
              <a:buNone/>
              <a:tabLst>
                <a:tab pos="450850" algn="l"/>
              </a:tabLst>
            </a:pPr>
            <a:r>
              <a:rPr lang="pl-PL" dirty="0"/>
              <a:t>  - brak zakazu wjazdu do Polski lub innych krajów </a:t>
            </a:r>
            <a:r>
              <a:rPr lang="pl-PL" dirty="0" err="1"/>
              <a:t>Schengen</a:t>
            </a:r>
            <a:endParaRPr lang="pl-PL" dirty="0">
              <a:solidFill>
                <a:srgbClr val="C00000"/>
              </a:solidFill>
            </a:endParaRPr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78310E42-9DFF-4AFA-8D08-001DF46285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3080" y="567424"/>
            <a:ext cx="1950720" cy="749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067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198652D-08D0-46B3-B08C-18A45CBF3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</p:spPr>
        <p:txBody>
          <a:bodyPr/>
          <a:lstStyle/>
          <a:p>
            <a:r>
              <a:rPr lang="pl-PL" dirty="0">
                <a:solidFill>
                  <a:srgbClr val="C00000"/>
                </a:solidFill>
              </a:rPr>
              <a:t>ZEZWOLENIE NA POBYT CZASOWY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" name="Symbol zastępczy zawartości 6">
            <a:extLst>
              <a:ext uri="{FF2B5EF4-FFF2-40B4-BE49-F238E27FC236}">
                <a16:creationId xmlns:a16="http://schemas.microsoft.com/office/drawing/2014/main" id="{2D31CD23-3589-4A26-8C30-47B5E1DA19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9529"/>
            <a:ext cx="10515600" cy="4973345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  <a:tabLst>
                <a:tab pos="450850" algn="l"/>
              </a:tabLst>
            </a:pPr>
            <a:r>
              <a:rPr lang="pl-PL" b="1" dirty="0"/>
              <a:t>	Gdzie składać wiosek? </a:t>
            </a:r>
          </a:p>
          <a:p>
            <a:pPr marL="0" indent="0" algn="just">
              <a:buNone/>
              <a:tabLst>
                <a:tab pos="450850" algn="l"/>
              </a:tabLst>
            </a:pPr>
            <a:r>
              <a:rPr lang="pl-PL" dirty="0"/>
              <a:t>do wojewody właściwego ze względu na miejsce zamieszkania (w Warszawie: Wojewoda Mazowiecki)</a:t>
            </a:r>
          </a:p>
          <a:p>
            <a:pPr marL="908050" indent="-457200" algn="just">
              <a:spcBef>
                <a:spcPts val="600"/>
              </a:spcBef>
              <a:spcAft>
                <a:spcPts val="600"/>
              </a:spcAft>
              <a:tabLst>
                <a:tab pos="450850" algn="l"/>
              </a:tabLst>
            </a:pPr>
            <a:r>
              <a:rPr lang="pl-PL" dirty="0"/>
              <a:t>Rezerwacja kolejki w celu osobistego złożenia wniosku: </a:t>
            </a:r>
          </a:p>
          <a:p>
            <a:pPr marL="450850" indent="0" algn="just">
              <a:spcBef>
                <a:spcPts val="600"/>
              </a:spcBef>
              <a:spcAft>
                <a:spcPts val="600"/>
              </a:spcAft>
              <a:buNone/>
              <a:tabLst>
                <a:tab pos="450850" algn="l"/>
              </a:tabLst>
            </a:pPr>
            <a:r>
              <a:rPr lang="pl-PL" dirty="0">
                <a:solidFill>
                  <a:srgbClr val="C00000"/>
                </a:solidFill>
              </a:rPr>
              <a:t>	</a:t>
            </a:r>
            <a:r>
              <a:rPr lang="en-US" dirty="0">
                <a:solidFill>
                  <a:srgbClr val="C0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https://kolejka-wsc.mazowieckie.pl/rezerwacje/pol/login</a:t>
            </a:r>
            <a:endParaRPr lang="pl-PL" dirty="0">
              <a:solidFill>
                <a:srgbClr val="C00000"/>
              </a:solidFill>
            </a:endParaRPr>
          </a:p>
          <a:p>
            <a:pPr marL="908050" indent="-457200" algn="just">
              <a:spcBef>
                <a:spcPts val="600"/>
              </a:spcBef>
              <a:spcAft>
                <a:spcPts val="600"/>
              </a:spcAft>
              <a:tabLst>
                <a:tab pos="450850" algn="l"/>
              </a:tabLst>
            </a:pPr>
            <a:r>
              <a:rPr lang="pl-PL" dirty="0"/>
              <a:t>Złożenie wniosku za pośrednictwem poczty (wniosek dotknięty wadami formalnymi) (</a:t>
            </a:r>
            <a:r>
              <a:rPr lang="pl-PL" b="1" dirty="0"/>
              <a:t>UWAGA! </a:t>
            </a:r>
            <a:r>
              <a:rPr lang="pl-PL" dirty="0"/>
              <a:t>Data złożenia wniosku)</a:t>
            </a:r>
            <a:endParaRPr lang="pl-PL" b="1" dirty="0"/>
          </a:p>
          <a:p>
            <a:pPr marL="908050" indent="-457200" algn="just">
              <a:spcBef>
                <a:spcPts val="600"/>
              </a:spcBef>
              <a:spcAft>
                <a:spcPts val="600"/>
              </a:spcAft>
              <a:tabLst>
                <a:tab pos="450850" algn="l"/>
              </a:tabLst>
            </a:pPr>
            <a:r>
              <a:rPr lang="pl-PL" dirty="0"/>
              <a:t>Złożenie wniosku w kancelarii urzędu: Marszałkowska 3/5 lub Pl. Bankowy 3/5 (wniosek dotknięty wadami formalnymi)</a:t>
            </a:r>
          </a:p>
          <a:p>
            <a:pPr marL="908050" indent="-457200" algn="just">
              <a:spcBef>
                <a:spcPts val="600"/>
              </a:spcBef>
              <a:spcAft>
                <a:spcPts val="600"/>
              </a:spcAft>
              <a:tabLst>
                <a:tab pos="450850" algn="l"/>
              </a:tabLst>
            </a:pPr>
            <a:r>
              <a:rPr lang="pl-PL" u="sng" dirty="0">
                <a:solidFill>
                  <a:srgbClr val="C00000"/>
                </a:solidFill>
              </a:rPr>
              <a:t>Nowy system do rezerwacji terminów: https://inpol.mazowieckie.pl/login</a:t>
            </a:r>
          </a:p>
          <a:p>
            <a:pPr marL="0" indent="0" algn="just">
              <a:buNone/>
              <a:tabLst>
                <a:tab pos="450850" algn="l"/>
              </a:tabLst>
            </a:pPr>
            <a:endParaRPr lang="pl-PL" dirty="0">
              <a:solidFill>
                <a:srgbClr val="C00000"/>
              </a:solidFill>
            </a:endParaRPr>
          </a:p>
          <a:p>
            <a:pPr marL="0" indent="0" algn="just">
              <a:buNone/>
              <a:tabLst>
                <a:tab pos="450850" algn="l"/>
              </a:tabLst>
            </a:pPr>
            <a:r>
              <a:rPr lang="pl-PL" b="1" dirty="0"/>
              <a:t>	Wysokość opłaty za wydanie decyzji? </a:t>
            </a:r>
          </a:p>
          <a:p>
            <a:pPr marL="534988" indent="0" algn="just">
              <a:buNone/>
            </a:pPr>
            <a:r>
              <a:rPr lang="pl-PL" dirty="0"/>
              <a:t>340 PLN </a:t>
            </a:r>
          </a:p>
          <a:p>
            <a:pPr marL="534988" indent="0" algn="just">
              <a:buNone/>
            </a:pPr>
            <a:r>
              <a:rPr lang="pl-PL" dirty="0">
                <a:solidFill>
                  <a:srgbClr val="C00000"/>
                </a:solidFill>
              </a:rPr>
              <a:t>Centrum Obsługi Podatnika, ul. Obozowa 57, 01-161 Warszawa</a:t>
            </a:r>
          </a:p>
          <a:p>
            <a:pPr marL="534988" indent="0" algn="just">
              <a:buNone/>
            </a:pPr>
            <a:r>
              <a:rPr lang="pl-PL" dirty="0">
                <a:solidFill>
                  <a:srgbClr val="C00000"/>
                </a:solidFill>
              </a:rPr>
              <a:t>Numer rachunku: 21 1030 1508 0000 0005 5000 0070</a:t>
            </a:r>
          </a:p>
          <a:p>
            <a:pPr marL="534988" indent="0" algn="just">
              <a:buNone/>
            </a:pPr>
            <a:endParaRPr lang="pl-PL" dirty="0">
              <a:solidFill>
                <a:srgbClr val="C00000"/>
              </a:solidFill>
            </a:endParaRPr>
          </a:p>
          <a:p>
            <a:pPr marL="0" indent="0" algn="just">
              <a:buNone/>
              <a:tabLst>
                <a:tab pos="450850" algn="l"/>
              </a:tabLst>
            </a:pPr>
            <a:endParaRPr lang="pl-PL" dirty="0" err="1"/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78310E42-9DFF-4AFA-8D08-001DF46285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3080" y="567424"/>
            <a:ext cx="1950720" cy="749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182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198652D-08D0-46B3-B08C-18A45CBF3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C00000"/>
                </a:solidFill>
              </a:rPr>
              <a:t>ZEZWOLENIE NA POBYT CZASOWY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" name="Symbol zastępczy zawartości 6">
            <a:extLst>
              <a:ext uri="{FF2B5EF4-FFF2-40B4-BE49-F238E27FC236}">
                <a16:creationId xmlns:a16="http://schemas.microsoft.com/office/drawing/2014/main" id="{2D31CD23-3589-4A26-8C30-47B5E1DA19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775" y="1519529"/>
            <a:ext cx="10777025" cy="5162625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  <a:tabLst>
                <a:tab pos="450850" algn="l"/>
              </a:tabLst>
            </a:pPr>
            <a:r>
              <a:rPr lang="pl-PL" dirty="0"/>
              <a:t>	</a:t>
            </a:r>
            <a:r>
              <a:rPr lang="pl-PL" b="1" dirty="0"/>
              <a:t>Jakie wymagania muszę spełnić?</a:t>
            </a:r>
          </a:p>
          <a:p>
            <a:pPr marL="712788" indent="-177800" algn="just">
              <a:lnSpc>
                <a:spcPct val="150000"/>
              </a:lnSpc>
            </a:pPr>
            <a:r>
              <a:rPr lang="pl-PL" dirty="0">
                <a:solidFill>
                  <a:srgbClr val="C00000"/>
                </a:solidFill>
              </a:rPr>
              <a:t> </a:t>
            </a:r>
            <a:r>
              <a:rPr lang="pl-PL" dirty="0"/>
              <a:t>wniosek musi zostać złożony w czasie </a:t>
            </a:r>
            <a:r>
              <a:rPr lang="pl-PL" dirty="0">
                <a:solidFill>
                  <a:srgbClr val="C00000"/>
                </a:solidFill>
              </a:rPr>
              <a:t>legalnego pobytu </a:t>
            </a:r>
            <a:r>
              <a:rPr lang="pl-PL" dirty="0"/>
              <a:t>w Polsce (4 zdjęcia, 2 kopie paszportu, dowód opłaty oraz poniżej wymienione dokumenty)</a:t>
            </a:r>
            <a:endParaRPr lang="pl-PL" dirty="0">
              <a:solidFill>
                <a:srgbClr val="C00000"/>
              </a:solidFill>
            </a:endParaRPr>
          </a:p>
          <a:p>
            <a:pPr marL="712788" indent="-177800" algn="just">
              <a:lnSpc>
                <a:spcPct val="150000"/>
              </a:lnSpc>
            </a:pPr>
            <a:r>
              <a:rPr lang="pl-PL" dirty="0">
                <a:solidFill>
                  <a:srgbClr val="C00000"/>
                </a:solidFill>
              </a:rPr>
              <a:t> ubezpieczenie zdrowotne </a:t>
            </a:r>
            <a:r>
              <a:rPr lang="pl-PL" dirty="0"/>
              <a:t>(suma ubezpieczenia: minimum 30 000 EUR)</a:t>
            </a:r>
          </a:p>
          <a:p>
            <a:pPr marL="712788" indent="-177800" algn="just">
              <a:lnSpc>
                <a:spcPct val="150000"/>
              </a:lnSpc>
            </a:pPr>
            <a:r>
              <a:rPr lang="pl-PL" dirty="0">
                <a:solidFill>
                  <a:srgbClr val="C00000"/>
                </a:solidFill>
              </a:rPr>
              <a:t> </a:t>
            </a:r>
            <a:r>
              <a:rPr lang="pl-PL" dirty="0"/>
              <a:t>dowód </a:t>
            </a:r>
            <a:r>
              <a:rPr lang="pl-PL" dirty="0">
                <a:solidFill>
                  <a:srgbClr val="C00000"/>
                </a:solidFill>
              </a:rPr>
              <a:t>opłaty za studia</a:t>
            </a:r>
            <a:endParaRPr lang="pl-PL" dirty="0"/>
          </a:p>
          <a:p>
            <a:pPr marL="712788" indent="-177800" algn="just">
              <a:lnSpc>
                <a:spcPct val="150000"/>
              </a:lnSpc>
            </a:pPr>
            <a:r>
              <a:rPr lang="pl-PL" dirty="0">
                <a:solidFill>
                  <a:srgbClr val="C00000"/>
                </a:solidFill>
              </a:rPr>
              <a:t> zaświadczenie o przyjęciu na studia/kontynuacji studiów </a:t>
            </a:r>
            <a:r>
              <a:rPr lang="pl-PL" dirty="0"/>
              <a:t>wydane przez uczelnię (wzór zaświadczenia określa rozporządzenie)</a:t>
            </a:r>
          </a:p>
          <a:p>
            <a:pPr marL="712788" indent="-177800" algn="just">
              <a:lnSpc>
                <a:spcPct val="150000"/>
              </a:lnSpc>
            </a:pPr>
            <a:r>
              <a:rPr lang="pl-PL" dirty="0"/>
              <a:t>wystarczające </a:t>
            </a:r>
            <a:r>
              <a:rPr lang="pl-PL" dirty="0">
                <a:solidFill>
                  <a:srgbClr val="C00000"/>
                </a:solidFill>
              </a:rPr>
              <a:t>środki finansowe</a:t>
            </a:r>
            <a:r>
              <a:rPr lang="pl-PL" dirty="0"/>
              <a:t> do pokrycia kosztów pobytu, zamieszkania, studiów i powrotu do kraju pochodzenia, </a:t>
            </a:r>
            <a:r>
              <a:rPr lang="pl-PL" b="1" dirty="0"/>
              <a:t>	</a:t>
            </a:r>
            <a:endParaRPr lang="pl-PL" dirty="0"/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78310E42-9DFF-4AFA-8D08-001DF46285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3080" y="567424"/>
            <a:ext cx="1950720" cy="749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240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198652D-08D0-46B3-B08C-18A45CBF3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C00000"/>
                </a:solidFill>
              </a:rPr>
              <a:t>ZEZWOLENIE NA POBYT CZASOWY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" name="Symbol zastępczy zawartości 6">
            <a:extLst>
              <a:ext uri="{FF2B5EF4-FFF2-40B4-BE49-F238E27FC236}">
                <a16:creationId xmlns:a16="http://schemas.microsoft.com/office/drawing/2014/main" id="{2D31CD23-3589-4A26-8C30-47B5E1DA19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2314937"/>
            <a:ext cx="10655461" cy="3862026"/>
          </a:xfrm>
        </p:spPr>
        <p:txBody>
          <a:bodyPr>
            <a:normAutofit/>
          </a:bodyPr>
          <a:lstStyle/>
          <a:p>
            <a:pPr marL="0" indent="0" algn="just">
              <a:buNone/>
              <a:tabLst>
                <a:tab pos="450850" algn="l"/>
              </a:tabLst>
            </a:pPr>
            <a:r>
              <a:rPr lang="pl-PL" sz="2000" b="1" dirty="0"/>
              <a:t>Wystarczające środki</a:t>
            </a:r>
          </a:p>
          <a:p>
            <a:pPr marL="0" indent="0" algn="just">
              <a:buNone/>
              <a:tabLst>
                <a:tab pos="450850" algn="l"/>
              </a:tabLst>
            </a:pPr>
            <a:r>
              <a:rPr lang="pl-PL" sz="2000" dirty="0"/>
              <a:t>Po odliczeniu kosztów:</a:t>
            </a:r>
          </a:p>
          <a:p>
            <a:pPr marL="0" indent="0">
              <a:buNone/>
              <a:tabLst>
                <a:tab pos="450850" algn="l"/>
              </a:tabLst>
            </a:pPr>
            <a:r>
              <a:rPr lang="pl-PL" sz="2000" dirty="0"/>
              <a:t>1. zamieszkania (najem + opłaty dodatkowe), oraz</a:t>
            </a:r>
          </a:p>
          <a:p>
            <a:pPr marL="0" indent="0">
              <a:buNone/>
              <a:tabLst>
                <a:tab pos="450850" algn="l"/>
              </a:tabLst>
            </a:pPr>
            <a:r>
              <a:rPr lang="pl-PL" sz="2000" dirty="0"/>
              <a:t>2. studiów (w praktyce 3 semestry), oraz</a:t>
            </a:r>
          </a:p>
          <a:p>
            <a:pPr marL="0" indent="0">
              <a:buNone/>
              <a:tabLst>
                <a:tab pos="450850" algn="l"/>
              </a:tabLst>
            </a:pPr>
            <a:r>
              <a:rPr lang="pl-PL" sz="2000" dirty="0"/>
              <a:t>3. kosztu powrotu do kraju (200, 2500 PLN),</a:t>
            </a:r>
          </a:p>
          <a:p>
            <a:pPr marL="0" indent="0">
              <a:buNone/>
              <a:tabLst>
                <a:tab pos="450850" algn="l"/>
              </a:tabLst>
            </a:pPr>
            <a:endParaRPr lang="pl-PL" sz="2000" dirty="0"/>
          </a:p>
          <a:p>
            <a:pPr marL="0" indent="0">
              <a:buNone/>
              <a:tabLst>
                <a:tab pos="450850" algn="l"/>
              </a:tabLst>
            </a:pPr>
            <a:r>
              <a:rPr lang="pl-PL" sz="2000" dirty="0"/>
              <a:t>powinieneś mieć </a:t>
            </a:r>
            <a:r>
              <a:rPr lang="pl-PL" sz="2000" b="1" dirty="0"/>
              <a:t>minimum 701 zł miesięcznie (w przypadku osób samotnych) lub 528 PLN miesięcznie na każdego członka rodziny </a:t>
            </a:r>
          </a:p>
          <a:p>
            <a:pPr marL="0" indent="0">
              <a:buNone/>
              <a:tabLst>
                <a:tab pos="450850" algn="l"/>
              </a:tabLst>
            </a:pPr>
            <a:r>
              <a:rPr lang="pl-PL" sz="2000" b="1" dirty="0">
                <a:solidFill>
                  <a:srgbClr val="C00000"/>
                </a:solidFill>
              </a:rPr>
              <a:t>UWAGA! Od 2022: 776 zł (osoba samotna), 600 (na każdego członka rodziny)</a:t>
            </a:r>
          </a:p>
          <a:p>
            <a:pPr marL="0" indent="0">
              <a:buNone/>
              <a:tabLst>
                <a:tab pos="450850" algn="l"/>
              </a:tabLst>
            </a:pPr>
            <a:endParaRPr lang="pl-PL" b="1" dirty="0"/>
          </a:p>
          <a:p>
            <a:pPr marL="0" indent="0">
              <a:buNone/>
              <a:tabLst>
                <a:tab pos="450850" algn="l"/>
              </a:tabLst>
            </a:pPr>
            <a:endParaRPr lang="pl-PL" b="1" dirty="0"/>
          </a:p>
          <a:p>
            <a:pPr marL="0" indent="0" algn="just">
              <a:buNone/>
              <a:tabLst>
                <a:tab pos="450850" algn="l"/>
              </a:tabLst>
            </a:pPr>
            <a:endParaRPr lang="pl-PL" dirty="0"/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78310E42-9DFF-4AFA-8D08-001DF46285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3080" y="567424"/>
            <a:ext cx="1950720" cy="749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02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198652D-08D0-46B3-B08C-18A45CBF3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C00000"/>
                </a:solidFill>
              </a:rPr>
              <a:t>ZEZWOLENIE NA POBYT CZASOWY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" name="Symbol zastępczy zawartości 6">
            <a:extLst>
              <a:ext uri="{FF2B5EF4-FFF2-40B4-BE49-F238E27FC236}">
                <a16:creationId xmlns:a16="http://schemas.microsoft.com/office/drawing/2014/main" id="{2D31CD23-3589-4A26-8C30-47B5E1DA19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9530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  <a:tabLst>
                <a:tab pos="450850" algn="l"/>
              </a:tabLst>
            </a:pPr>
            <a:r>
              <a:rPr lang="pl-PL" b="1" dirty="0"/>
              <a:t>Wystarczające środki - jak mogę je udowodnić?</a:t>
            </a:r>
          </a:p>
          <a:p>
            <a:pPr marL="0" indent="0" algn="just">
              <a:buNone/>
              <a:tabLst>
                <a:tab pos="450850" algn="l"/>
              </a:tabLst>
            </a:pPr>
            <a:endParaRPr lang="pl-PL" b="1" dirty="0"/>
          </a:p>
          <a:p>
            <a:pPr algn="just">
              <a:tabLst>
                <a:tab pos="450850" algn="l"/>
              </a:tabLst>
            </a:pPr>
            <a:r>
              <a:rPr lang="pl-PL" dirty="0"/>
              <a:t>Środki na koncie bankowym w Polsce (mogą znajdować się na kilku rachunkach, mogą być w innej walucie), wydane najwcześniej 1 miesiąc przed złożeniem wniosku</a:t>
            </a:r>
          </a:p>
          <a:p>
            <a:pPr algn="just">
              <a:tabLst>
                <a:tab pos="450850" algn="l"/>
              </a:tabLst>
            </a:pPr>
            <a:r>
              <a:rPr lang="pl-PL" dirty="0"/>
              <a:t>potwierdzenie przyznania stypendium</a:t>
            </a:r>
          </a:p>
          <a:p>
            <a:pPr algn="just">
              <a:tabLst>
                <a:tab pos="450850" algn="l"/>
              </a:tabLst>
            </a:pPr>
            <a:r>
              <a:rPr lang="pl-PL" dirty="0"/>
              <a:t>czek podróżny</a:t>
            </a:r>
          </a:p>
          <a:p>
            <a:pPr algn="just">
              <a:tabLst>
                <a:tab pos="450850" algn="l"/>
              </a:tabLst>
            </a:pPr>
            <a:r>
              <a:rPr lang="pl-PL" dirty="0"/>
              <a:t>limity na karcie kredytowej,</a:t>
            </a:r>
          </a:p>
          <a:p>
            <a:pPr algn="just">
              <a:tabLst>
                <a:tab pos="450850" algn="l"/>
              </a:tabLst>
            </a:pPr>
            <a:r>
              <a:rPr lang="pl-PL" dirty="0"/>
              <a:t>umowa o pracę (zaświadczenie o zatrudnieniu wydane najwcześniej 1 miesiąc przed złożeniem wniosku)</a:t>
            </a:r>
          </a:p>
          <a:p>
            <a:pPr algn="just">
              <a:tabLst>
                <a:tab pos="450850" algn="l"/>
              </a:tabLst>
            </a:pPr>
            <a:r>
              <a:rPr lang="pl-PL" dirty="0"/>
              <a:t>inne	</a:t>
            </a:r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78310E42-9DFF-4AFA-8D08-001DF46285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3080" y="567424"/>
            <a:ext cx="1950720" cy="749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72888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198652D-08D0-46B3-B08C-18A45CBF3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C00000"/>
                </a:solidFill>
              </a:rPr>
              <a:t>ZEZWOLENIE NA POBYT CZASOWY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" name="Symbol zastępczy zawartości 6">
            <a:extLst>
              <a:ext uri="{FF2B5EF4-FFF2-40B4-BE49-F238E27FC236}">
                <a16:creationId xmlns:a16="http://schemas.microsoft.com/office/drawing/2014/main" id="{2D31CD23-3589-4A26-8C30-47B5E1DA19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9530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buNone/>
              <a:tabLst>
                <a:tab pos="450850" algn="l"/>
              </a:tabLst>
            </a:pPr>
            <a:r>
              <a:rPr lang="pl-PL" dirty="0"/>
              <a:t>	</a:t>
            </a:r>
            <a:r>
              <a:rPr lang="pl-PL" b="1" dirty="0"/>
              <a:t>Na jak długo wydawane jest zezwolenie?</a:t>
            </a:r>
          </a:p>
          <a:p>
            <a:pPr marL="712788" indent="-177800" algn="just"/>
            <a:r>
              <a:rPr lang="pl-PL" dirty="0">
                <a:solidFill>
                  <a:srgbClr val="C00000"/>
                </a:solidFill>
              </a:rPr>
              <a:t>  </a:t>
            </a:r>
            <a:r>
              <a:rPr lang="pl-PL" dirty="0"/>
              <a:t>Pierwsze zezwolenie – 15 miesięcy (nie dłużej niż na 3 miesiące od daty zakończenia studiów), </a:t>
            </a:r>
            <a:endParaRPr lang="pl-PL" dirty="0">
              <a:solidFill>
                <a:srgbClr val="C00000"/>
              </a:solidFill>
            </a:endParaRPr>
          </a:p>
          <a:p>
            <a:pPr marL="712788" indent="-177800" algn="just"/>
            <a:r>
              <a:rPr lang="pl-PL" dirty="0">
                <a:solidFill>
                  <a:srgbClr val="C00000"/>
                </a:solidFill>
              </a:rPr>
              <a:t> </a:t>
            </a:r>
            <a:r>
              <a:rPr lang="pl-PL" dirty="0"/>
              <a:t>Drugie i kolejne – do 3 lat (nie dłużej niż na 3 miesiące od daty zakończenia studiów)</a:t>
            </a:r>
          </a:p>
          <a:p>
            <a:pPr marL="712788" indent="-177800" algn="just"/>
            <a:endParaRPr lang="pl-PL" dirty="0"/>
          </a:p>
          <a:p>
            <a:pPr marL="534988" indent="0" algn="just">
              <a:buNone/>
            </a:pPr>
            <a:r>
              <a:rPr lang="pl-PL" b="1" dirty="0"/>
              <a:t>Jak długo będę oczekiwać na wydanie decyzji?</a:t>
            </a:r>
          </a:p>
          <a:p>
            <a:pPr marL="992188" indent="-457200" algn="just"/>
            <a:r>
              <a:rPr lang="pl-PL" dirty="0"/>
              <a:t>około 3 miesiące,</a:t>
            </a:r>
          </a:p>
          <a:p>
            <a:pPr marL="992188" indent="-457200" algn="just"/>
            <a:r>
              <a:rPr lang="pl-PL" dirty="0"/>
              <a:t>ponaglenie/skarga na bezczynność,</a:t>
            </a:r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78310E42-9DFF-4AFA-8D08-001DF46285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3080" y="567424"/>
            <a:ext cx="1950720" cy="749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2861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4494</TotalTime>
  <Words>1520</Words>
  <Application>Microsoft Office PowerPoint</Application>
  <PresentationFormat>Panoramiczny</PresentationFormat>
  <Paragraphs>159</Paragraphs>
  <Slides>20</Slides>
  <Notes>6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Motyw pakietu Office</vt:lpstr>
      <vt:lpstr>STUDENCI – LEGALNA PRACA I POBYT W POLSCE       27 września 2021</vt:lpstr>
      <vt:lpstr>PODSTAWY POBYTU W POLSCE</vt:lpstr>
      <vt:lpstr>WIZA KRAJOWA</vt:lpstr>
      <vt:lpstr>WIZA KRAJOWA</vt:lpstr>
      <vt:lpstr>ZEZWOLENIE NA POBYT CZASOWY</vt:lpstr>
      <vt:lpstr>ZEZWOLENIE NA POBYT CZASOWY</vt:lpstr>
      <vt:lpstr>ZEZWOLENIE NA POBYT CZASOWY</vt:lpstr>
      <vt:lpstr>ZEZWOLENIE NA POBYT CZASOWY</vt:lpstr>
      <vt:lpstr>ZEZWOLENIE NA POBYT CZASOWY</vt:lpstr>
      <vt:lpstr>ZEZWOLENIE NA POBYT CZASOWY</vt:lpstr>
      <vt:lpstr>ZEZWOLENIE NA POBYT CZASOWY</vt:lpstr>
      <vt:lpstr>ZEZWOLENIE NA POBYT CZASOWY</vt:lpstr>
      <vt:lpstr>SZCZEGÓLNE ROZWIĄZANIA PRZYJĘTE W ZWIĄZKU Z EPIDEMIĄ</vt:lpstr>
      <vt:lpstr>PRAWO DO PRACY</vt:lpstr>
      <vt:lpstr>JAK UZYSKAĆ INFORMACJĘ W SPRAWIE</vt:lpstr>
      <vt:lpstr> PYTANIA</vt:lpstr>
      <vt:lpstr>PYTANIA</vt:lpstr>
      <vt:lpstr>PYTANIA</vt:lpstr>
      <vt:lpstr>NAJCZĘSTSZE POWODY ODMÓW</vt:lpstr>
      <vt:lpstr> PYTANIA?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STAY AND WORK LEGALLY IN POLAND AS A STUDENT?</dc:title>
  <dc:creator>K Słubik</dc:creator>
  <cp:lastModifiedBy>MS Mickiewicz Saadi kancelaria radcowska spółka partnerska MS Mickiewicz Saadi kancelaria radcowska spółka partnerska</cp:lastModifiedBy>
  <cp:revision>31</cp:revision>
  <dcterms:created xsi:type="dcterms:W3CDTF">2020-05-15T09:47:26Z</dcterms:created>
  <dcterms:modified xsi:type="dcterms:W3CDTF">2021-11-23T11:41:23Z</dcterms:modified>
</cp:coreProperties>
</file>