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90" r:id="rId4"/>
    <p:sldId id="291" r:id="rId5"/>
    <p:sldId id="260" r:id="rId6"/>
    <p:sldId id="261" r:id="rId7"/>
    <p:sldId id="262" r:id="rId8"/>
    <p:sldId id="293" r:id="rId9"/>
    <p:sldId id="294" r:id="rId10"/>
    <p:sldId id="295" r:id="rId11"/>
    <p:sldId id="296" r:id="rId12"/>
    <p:sldId id="263" r:id="rId13"/>
    <p:sldId id="264" r:id="rId14"/>
    <p:sldId id="280" r:id="rId15"/>
    <p:sldId id="266" r:id="rId16"/>
    <p:sldId id="265" r:id="rId17"/>
    <p:sldId id="270" r:id="rId18"/>
    <p:sldId id="292" r:id="rId19"/>
    <p:sldId id="267" r:id="rId20"/>
    <p:sldId id="268" r:id="rId21"/>
    <p:sldId id="297"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YCJA" initials="P" lastIdx="6" clrIdx="0">
    <p:extLst>
      <p:ext uri="{19B8F6BF-5375-455C-9EA6-DF929625EA0E}">
        <p15:presenceInfo xmlns:p15="http://schemas.microsoft.com/office/powerpoint/2012/main" userId="PATRYCJ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911D9E-7703-44EB-A4FD-25F17156F7EA}" type="datetimeFigureOut">
              <a:rPr lang="en-US" smtClean="0"/>
              <a:t>11/26/2021</a:t>
            </a:fld>
            <a:endParaRPr lang="en-US"/>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B7B99-A438-4168-9B20-5DCFBB71E895}" type="slidenum">
              <a:rPr lang="en-US" smtClean="0"/>
              <a:t>‹#›</a:t>
            </a:fld>
            <a:endParaRPr lang="en-US"/>
          </a:p>
        </p:txBody>
      </p:sp>
    </p:spTree>
    <p:extLst>
      <p:ext uri="{BB962C8B-B14F-4D97-AF65-F5344CB8AC3E}">
        <p14:creationId xmlns:p14="http://schemas.microsoft.com/office/powerpoint/2010/main" val="2802425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6</a:t>
            </a:fld>
            <a:endParaRPr lang="en-US"/>
          </a:p>
        </p:txBody>
      </p:sp>
    </p:spTree>
    <p:extLst>
      <p:ext uri="{BB962C8B-B14F-4D97-AF65-F5344CB8AC3E}">
        <p14:creationId xmlns:p14="http://schemas.microsoft.com/office/powerpoint/2010/main" val="772539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22</a:t>
            </a:fld>
            <a:endParaRPr lang="en-US"/>
          </a:p>
        </p:txBody>
      </p:sp>
    </p:spTree>
    <p:extLst>
      <p:ext uri="{BB962C8B-B14F-4D97-AF65-F5344CB8AC3E}">
        <p14:creationId xmlns:p14="http://schemas.microsoft.com/office/powerpoint/2010/main" val="327487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7</a:t>
            </a:fld>
            <a:endParaRPr lang="en-US"/>
          </a:p>
        </p:txBody>
      </p:sp>
    </p:spTree>
    <p:extLst>
      <p:ext uri="{BB962C8B-B14F-4D97-AF65-F5344CB8AC3E}">
        <p14:creationId xmlns:p14="http://schemas.microsoft.com/office/powerpoint/2010/main" val="1560558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8</a:t>
            </a:fld>
            <a:endParaRPr lang="en-US"/>
          </a:p>
        </p:txBody>
      </p:sp>
    </p:spTree>
    <p:extLst>
      <p:ext uri="{BB962C8B-B14F-4D97-AF65-F5344CB8AC3E}">
        <p14:creationId xmlns:p14="http://schemas.microsoft.com/office/powerpoint/2010/main" val="3880562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9</a:t>
            </a:fld>
            <a:endParaRPr lang="en-US"/>
          </a:p>
        </p:txBody>
      </p:sp>
    </p:spTree>
    <p:extLst>
      <p:ext uri="{BB962C8B-B14F-4D97-AF65-F5344CB8AC3E}">
        <p14:creationId xmlns:p14="http://schemas.microsoft.com/office/powerpoint/2010/main" val="3419005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10</a:t>
            </a:fld>
            <a:endParaRPr lang="en-US"/>
          </a:p>
        </p:txBody>
      </p:sp>
    </p:spTree>
    <p:extLst>
      <p:ext uri="{BB962C8B-B14F-4D97-AF65-F5344CB8AC3E}">
        <p14:creationId xmlns:p14="http://schemas.microsoft.com/office/powerpoint/2010/main" val="1926920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11</a:t>
            </a:fld>
            <a:endParaRPr lang="en-US"/>
          </a:p>
        </p:txBody>
      </p:sp>
    </p:spTree>
    <p:extLst>
      <p:ext uri="{BB962C8B-B14F-4D97-AF65-F5344CB8AC3E}">
        <p14:creationId xmlns:p14="http://schemas.microsoft.com/office/powerpoint/2010/main" val="802755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18</a:t>
            </a:fld>
            <a:endParaRPr lang="en-US"/>
          </a:p>
        </p:txBody>
      </p:sp>
    </p:spTree>
    <p:extLst>
      <p:ext uri="{BB962C8B-B14F-4D97-AF65-F5344CB8AC3E}">
        <p14:creationId xmlns:p14="http://schemas.microsoft.com/office/powerpoint/2010/main" val="2517461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19</a:t>
            </a:fld>
            <a:endParaRPr lang="en-US"/>
          </a:p>
        </p:txBody>
      </p:sp>
    </p:spTree>
    <p:extLst>
      <p:ext uri="{BB962C8B-B14F-4D97-AF65-F5344CB8AC3E}">
        <p14:creationId xmlns:p14="http://schemas.microsoft.com/office/powerpoint/2010/main" val="3876214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en-US" dirty="0"/>
          </a:p>
        </p:txBody>
      </p:sp>
      <p:sp>
        <p:nvSpPr>
          <p:cNvPr id="4" name="Symbol zastępczy numeru slajdu 3"/>
          <p:cNvSpPr>
            <a:spLocks noGrp="1"/>
          </p:cNvSpPr>
          <p:nvPr>
            <p:ph type="sldNum" sz="quarter" idx="5"/>
          </p:nvPr>
        </p:nvSpPr>
        <p:spPr/>
        <p:txBody>
          <a:bodyPr/>
          <a:lstStyle/>
          <a:p>
            <a:fld id="{420B7B99-A438-4168-9B20-5DCFBB71E895}" type="slidenum">
              <a:rPr lang="en-US" smtClean="0"/>
              <a:t>20</a:t>
            </a:fld>
            <a:endParaRPr lang="en-US"/>
          </a:p>
        </p:txBody>
      </p:sp>
    </p:spTree>
    <p:extLst>
      <p:ext uri="{BB962C8B-B14F-4D97-AF65-F5344CB8AC3E}">
        <p14:creationId xmlns:p14="http://schemas.microsoft.com/office/powerpoint/2010/main" val="189349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B3B7A1-C62B-463A-AA9B-9AB79A4F9EC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en-US"/>
          </a:p>
        </p:txBody>
      </p:sp>
      <p:sp>
        <p:nvSpPr>
          <p:cNvPr id="3" name="Podtytuł 2">
            <a:extLst>
              <a:ext uri="{FF2B5EF4-FFF2-40B4-BE49-F238E27FC236}">
                <a16:creationId xmlns:a16="http://schemas.microsoft.com/office/drawing/2014/main" id="{695B70EA-FEFA-4104-9857-C63E710534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a:p>
        </p:txBody>
      </p:sp>
      <p:sp>
        <p:nvSpPr>
          <p:cNvPr id="4" name="Symbol zastępczy daty 3">
            <a:extLst>
              <a:ext uri="{FF2B5EF4-FFF2-40B4-BE49-F238E27FC236}">
                <a16:creationId xmlns:a16="http://schemas.microsoft.com/office/drawing/2014/main" id="{7DA98924-B981-43F8-9B86-6FD42B73726B}"/>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5" name="Symbol zastępczy stopki 4">
            <a:extLst>
              <a:ext uri="{FF2B5EF4-FFF2-40B4-BE49-F238E27FC236}">
                <a16:creationId xmlns:a16="http://schemas.microsoft.com/office/drawing/2014/main" id="{B5FA4FE2-272F-4812-AF38-97509241D5AD}"/>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78AF1417-D2D3-499C-BC20-4E7B1ED05D4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337650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F48500-9732-486A-8C5C-4D763AF2ED91}"/>
              </a:ext>
            </a:extLst>
          </p:cNvPr>
          <p:cNvSpPr>
            <a:spLocks noGrp="1"/>
          </p:cNvSpPr>
          <p:nvPr>
            <p:ph type="title"/>
          </p:nvPr>
        </p:nvSpPr>
        <p:spPr/>
        <p:txBody>
          <a:bodyPr/>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F98C3386-1EEE-4954-84F9-406034BE9EF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3776E2E8-B063-4B2C-965A-985FD144B169}"/>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5" name="Symbol zastępczy stopki 4">
            <a:extLst>
              <a:ext uri="{FF2B5EF4-FFF2-40B4-BE49-F238E27FC236}">
                <a16:creationId xmlns:a16="http://schemas.microsoft.com/office/drawing/2014/main" id="{D567FB41-436D-4761-A22D-E1D9A2765EB8}"/>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74A25BC7-C9A7-45AF-A029-B54D40AAD1B3}"/>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277613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8E0B48C-82A3-4088-844D-C898D4F626CD}"/>
              </a:ext>
            </a:extLst>
          </p:cNvPr>
          <p:cNvSpPr>
            <a:spLocks noGrp="1"/>
          </p:cNvSpPr>
          <p:nvPr>
            <p:ph type="title" orient="vert"/>
          </p:nvPr>
        </p:nvSpPr>
        <p:spPr>
          <a:xfrm>
            <a:off x="8724900" y="365125"/>
            <a:ext cx="2628900" cy="5811838"/>
          </a:xfrm>
        </p:spPr>
        <p:txBody>
          <a:bodyPr vert="eaVert"/>
          <a:lstStyle/>
          <a:p>
            <a:r>
              <a:rPr lang="pl-PL"/>
              <a:t>Kliknij, aby edytować styl</a:t>
            </a:r>
            <a:endParaRPr lang="en-US"/>
          </a:p>
        </p:txBody>
      </p:sp>
      <p:sp>
        <p:nvSpPr>
          <p:cNvPr id="3" name="Symbol zastępczy tytułu pionowego 2">
            <a:extLst>
              <a:ext uri="{FF2B5EF4-FFF2-40B4-BE49-F238E27FC236}">
                <a16:creationId xmlns:a16="http://schemas.microsoft.com/office/drawing/2014/main" id="{C7BB954E-5207-40B9-92D4-E94989C3440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13F2CE51-3502-4DD0-903E-91D41C4B887C}"/>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5" name="Symbol zastępczy stopki 4">
            <a:extLst>
              <a:ext uri="{FF2B5EF4-FFF2-40B4-BE49-F238E27FC236}">
                <a16:creationId xmlns:a16="http://schemas.microsoft.com/office/drawing/2014/main" id="{A8E1058C-E4F0-44A9-8497-F99EF223F362}"/>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5FD8A668-1D0F-42B0-A5D4-400D3573ADD1}"/>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51977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4A6D7F-FADD-471B-BB4D-8D7DA1B3CBB6}"/>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D24B3428-ABCF-4ED8-A263-6FE8AB5DF567}"/>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16896A18-BA21-4638-AF3B-425F4663B5FA}"/>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5" name="Symbol zastępczy stopki 4">
            <a:extLst>
              <a:ext uri="{FF2B5EF4-FFF2-40B4-BE49-F238E27FC236}">
                <a16:creationId xmlns:a16="http://schemas.microsoft.com/office/drawing/2014/main" id="{41BD64D2-C8A2-472B-8E01-3E45F02FC36A}"/>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8B622A2B-DEE2-4765-BEB0-3FB2A47D5469}"/>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418321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5A0141-F205-44C2-8770-9E42E8631F67}"/>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en-US"/>
          </a:p>
        </p:txBody>
      </p:sp>
      <p:sp>
        <p:nvSpPr>
          <p:cNvPr id="3" name="Symbol zastępczy tekstu 2">
            <a:extLst>
              <a:ext uri="{FF2B5EF4-FFF2-40B4-BE49-F238E27FC236}">
                <a16:creationId xmlns:a16="http://schemas.microsoft.com/office/drawing/2014/main" id="{BADE53EF-7E65-4193-9C0C-CA1388669F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C4F6D43A-20A3-4ED6-A619-0458D76EC1C8}"/>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5" name="Symbol zastępczy stopki 4">
            <a:extLst>
              <a:ext uri="{FF2B5EF4-FFF2-40B4-BE49-F238E27FC236}">
                <a16:creationId xmlns:a16="http://schemas.microsoft.com/office/drawing/2014/main" id="{B6097C02-18FD-43C7-BB16-D4EEBAC04081}"/>
              </a:ext>
            </a:extLst>
          </p:cNvPr>
          <p:cNvSpPr>
            <a:spLocks noGrp="1"/>
          </p:cNvSpPr>
          <p:nvPr>
            <p:ph type="ftr" sz="quarter" idx="11"/>
          </p:nvPr>
        </p:nvSpPr>
        <p:spPr/>
        <p:txBody>
          <a:bodyPr/>
          <a:lstStyle/>
          <a:p>
            <a:endParaRPr lang="en-US"/>
          </a:p>
        </p:txBody>
      </p:sp>
      <p:sp>
        <p:nvSpPr>
          <p:cNvPr id="6" name="Symbol zastępczy numeru slajdu 5">
            <a:extLst>
              <a:ext uri="{FF2B5EF4-FFF2-40B4-BE49-F238E27FC236}">
                <a16:creationId xmlns:a16="http://schemas.microsoft.com/office/drawing/2014/main" id="{D1340415-6BCF-427B-AF4A-8E260C1C882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46361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DA9661-DAE5-4090-A101-605E619225EA}"/>
              </a:ext>
            </a:extLst>
          </p:cNvPr>
          <p:cNvSpPr>
            <a:spLocks noGrp="1"/>
          </p:cNvSpPr>
          <p:nvPr>
            <p:ph type="title"/>
          </p:nvPr>
        </p:nvSpPr>
        <p:spPr/>
        <p:txBody>
          <a:body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2EABEAD4-7FD6-4337-8BAE-71647B6AEB78}"/>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zawartości 3">
            <a:extLst>
              <a:ext uri="{FF2B5EF4-FFF2-40B4-BE49-F238E27FC236}">
                <a16:creationId xmlns:a16="http://schemas.microsoft.com/office/drawing/2014/main" id="{8042B793-8D8C-4A2E-9EF1-49F09EDFE0B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4">
            <a:extLst>
              <a:ext uri="{FF2B5EF4-FFF2-40B4-BE49-F238E27FC236}">
                <a16:creationId xmlns:a16="http://schemas.microsoft.com/office/drawing/2014/main" id="{149958CF-0FBE-44C8-9CAE-DAC0808B636E}"/>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6" name="Symbol zastępczy stopki 5">
            <a:extLst>
              <a:ext uri="{FF2B5EF4-FFF2-40B4-BE49-F238E27FC236}">
                <a16:creationId xmlns:a16="http://schemas.microsoft.com/office/drawing/2014/main" id="{F31F1CA4-E7A6-4A92-95DC-77637222CB72}"/>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68DC0CA0-ADE4-4702-A82E-052C8B5FD12B}"/>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233533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803A9A-9E75-4441-A807-31F1A1FC2C5D}"/>
              </a:ext>
            </a:extLst>
          </p:cNvPr>
          <p:cNvSpPr>
            <a:spLocks noGrp="1"/>
          </p:cNvSpPr>
          <p:nvPr>
            <p:ph type="title"/>
          </p:nvPr>
        </p:nvSpPr>
        <p:spPr>
          <a:xfrm>
            <a:off x="839788" y="365125"/>
            <a:ext cx="10515600" cy="1325563"/>
          </a:xfrm>
        </p:spPr>
        <p:txBody>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85F235EA-1379-4980-AB4C-B6498EEA6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7F2499C-B9AB-4357-9459-E8E89DC6FC7F}"/>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tekstu 4">
            <a:extLst>
              <a:ext uri="{FF2B5EF4-FFF2-40B4-BE49-F238E27FC236}">
                <a16:creationId xmlns:a16="http://schemas.microsoft.com/office/drawing/2014/main" id="{0F88688D-F390-406C-8192-095CDABF6C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991AB2E-2593-49EC-B1E1-DE351FFA4B03}"/>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6">
            <a:extLst>
              <a:ext uri="{FF2B5EF4-FFF2-40B4-BE49-F238E27FC236}">
                <a16:creationId xmlns:a16="http://schemas.microsoft.com/office/drawing/2014/main" id="{31C7FE4B-8333-4F3B-9A9E-7F0CE4A2CA32}"/>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8" name="Symbol zastępczy stopki 7">
            <a:extLst>
              <a:ext uri="{FF2B5EF4-FFF2-40B4-BE49-F238E27FC236}">
                <a16:creationId xmlns:a16="http://schemas.microsoft.com/office/drawing/2014/main" id="{DDEE9ADE-3A3B-4246-AC70-14123FFC84C0}"/>
              </a:ext>
            </a:extLst>
          </p:cNvPr>
          <p:cNvSpPr>
            <a:spLocks noGrp="1"/>
          </p:cNvSpPr>
          <p:nvPr>
            <p:ph type="ftr" sz="quarter" idx="11"/>
          </p:nvPr>
        </p:nvSpPr>
        <p:spPr/>
        <p:txBody>
          <a:bodyPr/>
          <a:lstStyle/>
          <a:p>
            <a:endParaRPr lang="en-US"/>
          </a:p>
        </p:txBody>
      </p:sp>
      <p:sp>
        <p:nvSpPr>
          <p:cNvPr id="9" name="Symbol zastępczy numeru slajdu 8">
            <a:extLst>
              <a:ext uri="{FF2B5EF4-FFF2-40B4-BE49-F238E27FC236}">
                <a16:creationId xmlns:a16="http://schemas.microsoft.com/office/drawing/2014/main" id="{ED45F1DB-AE3E-46A2-ACE3-62391F4EEA9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964447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FD884-5A0E-42B7-99D5-6D0F66A40179}"/>
              </a:ext>
            </a:extLst>
          </p:cNvPr>
          <p:cNvSpPr>
            <a:spLocks noGrp="1"/>
          </p:cNvSpPr>
          <p:nvPr>
            <p:ph type="title"/>
          </p:nvPr>
        </p:nvSpPr>
        <p:spPr/>
        <p:txBody>
          <a:bodyPr/>
          <a:lstStyle/>
          <a:p>
            <a:r>
              <a:rPr lang="pl-PL"/>
              <a:t>Kliknij, aby edytować styl</a:t>
            </a:r>
            <a:endParaRPr lang="en-US"/>
          </a:p>
        </p:txBody>
      </p:sp>
      <p:sp>
        <p:nvSpPr>
          <p:cNvPr id="3" name="Symbol zastępczy daty 2">
            <a:extLst>
              <a:ext uri="{FF2B5EF4-FFF2-40B4-BE49-F238E27FC236}">
                <a16:creationId xmlns:a16="http://schemas.microsoft.com/office/drawing/2014/main" id="{E5805108-942B-47AD-B496-BD4628960A53}"/>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4" name="Symbol zastępczy stopki 3">
            <a:extLst>
              <a:ext uri="{FF2B5EF4-FFF2-40B4-BE49-F238E27FC236}">
                <a16:creationId xmlns:a16="http://schemas.microsoft.com/office/drawing/2014/main" id="{8289E6C7-1750-45B3-AD45-CD99F4A9EB93}"/>
              </a:ext>
            </a:extLst>
          </p:cNvPr>
          <p:cNvSpPr>
            <a:spLocks noGrp="1"/>
          </p:cNvSpPr>
          <p:nvPr>
            <p:ph type="ftr" sz="quarter" idx="11"/>
          </p:nvPr>
        </p:nvSpPr>
        <p:spPr/>
        <p:txBody>
          <a:bodyPr/>
          <a:lstStyle/>
          <a:p>
            <a:endParaRPr lang="en-US"/>
          </a:p>
        </p:txBody>
      </p:sp>
      <p:sp>
        <p:nvSpPr>
          <p:cNvPr id="5" name="Symbol zastępczy numeru slajdu 4">
            <a:extLst>
              <a:ext uri="{FF2B5EF4-FFF2-40B4-BE49-F238E27FC236}">
                <a16:creationId xmlns:a16="http://schemas.microsoft.com/office/drawing/2014/main" id="{9219E0BC-EF9C-4A01-94FC-0E474E01EC56}"/>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66557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5FE36A47-D813-4072-87C5-AB6072204C74}"/>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3" name="Symbol zastępczy stopki 2">
            <a:extLst>
              <a:ext uri="{FF2B5EF4-FFF2-40B4-BE49-F238E27FC236}">
                <a16:creationId xmlns:a16="http://schemas.microsoft.com/office/drawing/2014/main" id="{74DA1E09-0A12-45F6-B2C1-A685A42C0342}"/>
              </a:ext>
            </a:extLst>
          </p:cNvPr>
          <p:cNvSpPr>
            <a:spLocks noGrp="1"/>
          </p:cNvSpPr>
          <p:nvPr>
            <p:ph type="ftr" sz="quarter" idx="11"/>
          </p:nvPr>
        </p:nvSpPr>
        <p:spPr/>
        <p:txBody>
          <a:bodyPr/>
          <a:lstStyle/>
          <a:p>
            <a:endParaRPr lang="en-US"/>
          </a:p>
        </p:txBody>
      </p:sp>
      <p:sp>
        <p:nvSpPr>
          <p:cNvPr id="4" name="Symbol zastępczy numeru slajdu 3">
            <a:extLst>
              <a:ext uri="{FF2B5EF4-FFF2-40B4-BE49-F238E27FC236}">
                <a16:creationId xmlns:a16="http://schemas.microsoft.com/office/drawing/2014/main" id="{E92AB390-BDED-4A64-81B7-6CF1328A765A}"/>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440084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841C7C-75A2-40DD-A362-824BD8FF208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zawartości 2">
            <a:extLst>
              <a:ext uri="{FF2B5EF4-FFF2-40B4-BE49-F238E27FC236}">
                <a16:creationId xmlns:a16="http://schemas.microsoft.com/office/drawing/2014/main" id="{883B95DC-C816-4D09-8EB2-2E2BB6BD2B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tekstu 3">
            <a:extLst>
              <a:ext uri="{FF2B5EF4-FFF2-40B4-BE49-F238E27FC236}">
                <a16:creationId xmlns:a16="http://schemas.microsoft.com/office/drawing/2014/main" id="{072DE99B-8FC5-491F-87BD-DE2DA751E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263336E-74E1-4D0D-9934-AC8AC7CFB06F}"/>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6" name="Symbol zastępczy stopki 5">
            <a:extLst>
              <a:ext uri="{FF2B5EF4-FFF2-40B4-BE49-F238E27FC236}">
                <a16:creationId xmlns:a16="http://schemas.microsoft.com/office/drawing/2014/main" id="{CD62B33D-F358-4FFF-8C82-FCF78CBF557D}"/>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CEB2E193-93DD-4BAC-A7B2-1EFE986F09DC}"/>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15208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7B86D3-383D-435C-BFB2-3FA006B6D81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en-US"/>
          </a:p>
        </p:txBody>
      </p:sp>
      <p:sp>
        <p:nvSpPr>
          <p:cNvPr id="3" name="Symbol zastępczy obrazu 2">
            <a:extLst>
              <a:ext uri="{FF2B5EF4-FFF2-40B4-BE49-F238E27FC236}">
                <a16:creationId xmlns:a16="http://schemas.microsoft.com/office/drawing/2014/main" id="{B82F45CE-EA19-44F2-A598-BA5C05A57B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ymbol zastępczy tekstu 3">
            <a:extLst>
              <a:ext uri="{FF2B5EF4-FFF2-40B4-BE49-F238E27FC236}">
                <a16:creationId xmlns:a16="http://schemas.microsoft.com/office/drawing/2014/main" id="{094AED96-1026-4C45-938D-8747DAA20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33871F8-D3FD-4DF1-8DD2-DC911C76BAF1}"/>
              </a:ext>
            </a:extLst>
          </p:cNvPr>
          <p:cNvSpPr>
            <a:spLocks noGrp="1"/>
          </p:cNvSpPr>
          <p:nvPr>
            <p:ph type="dt" sz="half" idx="10"/>
          </p:nvPr>
        </p:nvSpPr>
        <p:spPr/>
        <p:txBody>
          <a:bodyPr/>
          <a:lstStyle/>
          <a:p>
            <a:fld id="{863EE405-4A3E-4B45-AEAC-215B7DD817C3}" type="datetimeFigureOut">
              <a:rPr lang="en-US" smtClean="0"/>
              <a:t>11/26/2021</a:t>
            </a:fld>
            <a:endParaRPr lang="en-US"/>
          </a:p>
        </p:txBody>
      </p:sp>
      <p:sp>
        <p:nvSpPr>
          <p:cNvPr id="6" name="Symbol zastępczy stopki 5">
            <a:extLst>
              <a:ext uri="{FF2B5EF4-FFF2-40B4-BE49-F238E27FC236}">
                <a16:creationId xmlns:a16="http://schemas.microsoft.com/office/drawing/2014/main" id="{FE004662-18ED-4720-A3A3-4168B4A851E9}"/>
              </a:ext>
            </a:extLst>
          </p:cNvPr>
          <p:cNvSpPr>
            <a:spLocks noGrp="1"/>
          </p:cNvSpPr>
          <p:nvPr>
            <p:ph type="ftr" sz="quarter" idx="11"/>
          </p:nvPr>
        </p:nvSpPr>
        <p:spPr/>
        <p:txBody>
          <a:bodyPr/>
          <a:lstStyle/>
          <a:p>
            <a:endParaRPr lang="en-US"/>
          </a:p>
        </p:txBody>
      </p:sp>
      <p:sp>
        <p:nvSpPr>
          <p:cNvPr id="7" name="Symbol zastępczy numeru slajdu 6">
            <a:extLst>
              <a:ext uri="{FF2B5EF4-FFF2-40B4-BE49-F238E27FC236}">
                <a16:creationId xmlns:a16="http://schemas.microsoft.com/office/drawing/2014/main" id="{AA3E52C9-1DFC-4183-A789-CE60C7B99973}"/>
              </a:ext>
            </a:extLst>
          </p:cNvPr>
          <p:cNvSpPr>
            <a:spLocks noGrp="1"/>
          </p:cNvSpPr>
          <p:nvPr>
            <p:ph type="sldNum" sz="quarter" idx="12"/>
          </p:nvPr>
        </p:nvSpPr>
        <p:spPr/>
        <p:txBody>
          <a:bodyPr/>
          <a:lstStyle/>
          <a:p>
            <a:fld id="{D95AFE54-FAD8-47AE-8515-C55B477F29A4}" type="slidenum">
              <a:rPr lang="en-US" smtClean="0"/>
              <a:t>‹#›</a:t>
            </a:fld>
            <a:endParaRPr lang="en-US"/>
          </a:p>
        </p:txBody>
      </p:sp>
    </p:spTree>
    <p:extLst>
      <p:ext uri="{BB962C8B-B14F-4D97-AF65-F5344CB8AC3E}">
        <p14:creationId xmlns:p14="http://schemas.microsoft.com/office/powerpoint/2010/main" val="77430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FFD9A39-6F8D-4809-BC09-CB9AA53C34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en-US"/>
          </a:p>
        </p:txBody>
      </p:sp>
      <p:sp>
        <p:nvSpPr>
          <p:cNvPr id="3" name="Symbol zastępczy tekstu 2">
            <a:extLst>
              <a:ext uri="{FF2B5EF4-FFF2-40B4-BE49-F238E27FC236}">
                <a16:creationId xmlns:a16="http://schemas.microsoft.com/office/drawing/2014/main" id="{386A69EB-F5C4-499D-B1FE-3E83CD4604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3">
            <a:extLst>
              <a:ext uri="{FF2B5EF4-FFF2-40B4-BE49-F238E27FC236}">
                <a16:creationId xmlns:a16="http://schemas.microsoft.com/office/drawing/2014/main" id="{9542B3F8-9222-4DDC-80C7-FECE1EDF0E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EE405-4A3E-4B45-AEAC-215B7DD817C3}" type="datetimeFigureOut">
              <a:rPr lang="en-US" smtClean="0"/>
              <a:t>11/26/2021</a:t>
            </a:fld>
            <a:endParaRPr lang="en-US"/>
          </a:p>
        </p:txBody>
      </p:sp>
      <p:sp>
        <p:nvSpPr>
          <p:cNvPr id="5" name="Symbol zastępczy stopki 4">
            <a:extLst>
              <a:ext uri="{FF2B5EF4-FFF2-40B4-BE49-F238E27FC236}">
                <a16:creationId xmlns:a16="http://schemas.microsoft.com/office/drawing/2014/main" id="{F01B419D-DFAA-4C67-A046-073D53BE3D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ymbol zastępczy numeru slajdu 5">
            <a:extLst>
              <a:ext uri="{FF2B5EF4-FFF2-40B4-BE49-F238E27FC236}">
                <a16:creationId xmlns:a16="http://schemas.microsoft.com/office/drawing/2014/main" id="{6877E9B4-2704-46FD-AC5A-76F5018C03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AFE54-FAD8-47AE-8515-C55B477F29A4}" type="slidenum">
              <a:rPr lang="en-US" smtClean="0"/>
              <a:t>‹#›</a:t>
            </a:fld>
            <a:endParaRPr lang="en-US"/>
          </a:p>
        </p:txBody>
      </p:sp>
    </p:spTree>
    <p:extLst>
      <p:ext uri="{BB962C8B-B14F-4D97-AF65-F5344CB8AC3E}">
        <p14:creationId xmlns:p14="http://schemas.microsoft.com/office/powerpoint/2010/main" val="948787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kontaktwsc.mazowieckie.p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schengenvisainfo.com/visa-calculat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kolejka-wsc.mazowieckie.pl/rezerwacje/pol/log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4B457B-7594-4717-B4C6-97C5F70CBF52}"/>
              </a:ext>
            </a:extLst>
          </p:cNvPr>
          <p:cNvSpPr>
            <a:spLocks noGrp="1"/>
          </p:cNvSpPr>
          <p:nvPr>
            <p:ph type="ctrTitle"/>
          </p:nvPr>
        </p:nvSpPr>
        <p:spPr>
          <a:xfrm>
            <a:off x="841247" y="1655286"/>
            <a:ext cx="4609057" cy="2610042"/>
          </a:xfrm>
        </p:spPr>
        <p:txBody>
          <a:bodyPr>
            <a:normAutofit/>
          </a:bodyPr>
          <a:lstStyle/>
          <a:p>
            <a:pPr algn="l"/>
            <a:r>
              <a:rPr lang="pl-PL" sz="4200" b="1" dirty="0"/>
              <a:t>HOW TO STAY AND WORK LEGALLY IN POLAND AS A STUDENT?</a:t>
            </a:r>
            <a:endParaRPr lang="en-US" sz="4200" b="1" dirty="0"/>
          </a:p>
        </p:txBody>
      </p:sp>
      <p:sp>
        <p:nvSpPr>
          <p:cNvPr id="3" name="Podtytuł 2">
            <a:extLst>
              <a:ext uri="{FF2B5EF4-FFF2-40B4-BE49-F238E27FC236}">
                <a16:creationId xmlns:a16="http://schemas.microsoft.com/office/drawing/2014/main" id="{D6557420-7384-47F2-9596-311C3495238D}"/>
              </a:ext>
            </a:extLst>
          </p:cNvPr>
          <p:cNvSpPr>
            <a:spLocks noGrp="1"/>
          </p:cNvSpPr>
          <p:nvPr>
            <p:ph type="subTitle" idx="1"/>
          </p:nvPr>
        </p:nvSpPr>
        <p:spPr>
          <a:xfrm>
            <a:off x="841247" y="4373385"/>
            <a:ext cx="4609057" cy="766040"/>
          </a:xfrm>
        </p:spPr>
        <p:txBody>
          <a:bodyPr>
            <a:normAutofit/>
          </a:bodyPr>
          <a:lstStyle/>
          <a:p>
            <a:pPr algn="l"/>
            <a:r>
              <a:rPr lang="pl-PL" sz="1900" dirty="0"/>
              <a:t>Zuzanna </a:t>
            </a:r>
            <a:r>
              <a:rPr lang="pl-PL" sz="1900" dirty="0" err="1"/>
              <a:t>Kaciupska</a:t>
            </a:r>
            <a:endParaRPr lang="pl-PL" sz="1900" dirty="0"/>
          </a:p>
          <a:p>
            <a:pPr algn="l"/>
            <a:r>
              <a:rPr lang="pl-PL" sz="1900" dirty="0"/>
              <a:t>26.11.2021 </a:t>
            </a:r>
          </a:p>
        </p:txBody>
      </p:sp>
      <p:sp>
        <p:nvSpPr>
          <p:cNvPr id="33" name="Freeform: Shape 32">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Obraz 5">
            <a:extLst>
              <a:ext uri="{FF2B5EF4-FFF2-40B4-BE49-F238E27FC236}">
                <a16:creationId xmlns:a16="http://schemas.microsoft.com/office/drawing/2014/main" id="{81B8EE3B-33F6-4B15-A848-E160D2492C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7579" y="2419713"/>
            <a:ext cx="5079371" cy="1955557"/>
          </a:xfrm>
          <a:prstGeom prst="rect">
            <a:avLst/>
          </a:prstGeom>
        </p:spPr>
      </p:pic>
      <p:sp>
        <p:nvSpPr>
          <p:cNvPr id="37" name="Freeform: Shape 36">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Freeform: Shape 38">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47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cxnSp>
        <p:nvCxnSpPr>
          <p:cNvPr id="6" name="Łącznik prosty 5">
            <a:extLst>
              <a:ext uri="{FF2B5EF4-FFF2-40B4-BE49-F238E27FC236}">
                <a16:creationId xmlns:a16="http://schemas.microsoft.com/office/drawing/2014/main" id="{1969ABB2-822E-4F08-BABE-EF4B33EC173C}"/>
              </a:ext>
            </a:extLst>
          </p:cNvPr>
          <p:cNvCxnSpPr/>
          <p:nvPr/>
        </p:nvCxnSpPr>
        <p:spPr>
          <a:xfrm>
            <a:off x="6096000" y="1690688"/>
            <a:ext cx="0" cy="46440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ymbol zastępczy zawartości 2">
            <a:extLst>
              <a:ext uri="{FF2B5EF4-FFF2-40B4-BE49-F238E27FC236}">
                <a16:creationId xmlns:a16="http://schemas.microsoft.com/office/drawing/2014/main" id="{1611A806-34CF-4383-8C8B-2714E725C962}"/>
              </a:ext>
            </a:extLst>
          </p:cNvPr>
          <p:cNvSpPr txBox="1">
            <a:spLocks/>
          </p:cNvSpPr>
          <p:nvPr/>
        </p:nvSpPr>
        <p:spPr>
          <a:xfrm>
            <a:off x="838200" y="1837019"/>
            <a:ext cx="4967067"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b="1" dirty="0"/>
              <a:t>CASE STUDY</a:t>
            </a:r>
          </a:p>
          <a:p>
            <a:pPr marL="0" indent="0">
              <a:buFont typeface="Arial" panose="020B0604020202020204" pitchFamily="34" charset="0"/>
              <a:buNone/>
            </a:pPr>
            <a:r>
              <a:rPr lang="pl-PL" b="1" dirty="0"/>
              <a:t>How much </a:t>
            </a:r>
            <a:r>
              <a:rPr lang="pl-PL" b="1" dirty="0" err="1"/>
              <a:t>money</a:t>
            </a:r>
            <a:r>
              <a:rPr lang="pl-PL" b="1" dirty="0"/>
              <a:t> do </a:t>
            </a:r>
            <a:r>
              <a:rPr lang="pl-PL" b="1" dirty="0" err="1"/>
              <a:t>you</a:t>
            </a:r>
            <a:r>
              <a:rPr lang="pl-PL" b="1" dirty="0"/>
              <a:t> </a:t>
            </a:r>
            <a:r>
              <a:rPr lang="pl-PL" b="1" dirty="0" err="1"/>
              <a:t>need</a:t>
            </a:r>
            <a:r>
              <a:rPr lang="pl-PL" b="1" dirty="0"/>
              <a:t> to </a:t>
            </a:r>
            <a:r>
              <a:rPr lang="pl-PL" b="1" dirty="0" err="1"/>
              <a:t>have</a:t>
            </a:r>
            <a:r>
              <a:rPr lang="pl-PL" b="1" dirty="0"/>
              <a:t> </a:t>
            </a:r>
            <a:r>
              <a:rPr lang="pl-PL" b="1" dirty="0" err="1"/>
              <a:t>if</a:t>
            </a:r>
            <a:r>
              <a:rPr lang="pl-PL" b="1" dirty="0"/>
              <a:t>:</a:t>
            </a:r>
          </a:p>
          <a:p>
            <a:pPr marL="0" indent="0">
              <a:buFont typeface="Arial" panose="020B0604020202020204" pitchFamily="34" charset="0"/>
              <a:buNone/>
            </a:pPr>
            <a:r>
              <a:rPr lang="pl-PL" dirty="0" err="1"/>
              <a:t>You</a:t>
            </a:r>
            <a:r>
              <a:rPr lang="pl-PL" dirty="0"/>
              <a:t> </a:t>
            </a:r>
            <a:r>
              <a:rPr lang="pl-PL" dirty="0" err="1"/>
              <a:t>are</a:t>
            </a:r>
            <a:r>
              <a:rPr lang="pl-PL" dirty="0"/>
              <a:t> from </a:t>
            </a:r>
            <a:r>
              <a:rPr lang="pl-PL" dirty="0" err="1"/>
              <a:t>Ukraine</a:t>
            </a:r>
            <a:r>
              <a:rPr lang="pl-PL" dirty="0"/>
              <a:t> and live </a:t>
            </a:r>
            <a:r>
              <a:rPr lang="pl-PL" dirty="0" err="1"/>
              <a:t>alone</a:t>
            </a:r>
            <a:r>
              <a:rPr lang="pl-PL" dirty="0"/>
              <a:t>. </a:t>
            </a:r>
            <a:r>
              <a:rPr lang="pl-PL" dirty="0" err="1"/>
              <a:t>You</a:t>
            </a:r>
            <a:r>
              <a:rPr lang="pl-PL" dirty="0"/>
              <a:t> </a:t>
            </a:r>
            <a:r>
              <a:rPr lang="pl-PL" dirty="0" err="1"/>
              <a:t>are</a:t>
            </a:r>
            <a:r>
              <a:rPr lang="pl-PL" dirty="0"/>
              <a:t> to </a:t>
            </a:r>
            <a:r>
              <a:rPr lang="pl-PL" dirty="0" err="1"/>
              <a:t>graduate</a:t>
            </a:r>
            <a:r>
              <a:rPr lang="pl-PL" dirty="0"/>
              <a:t> in </a:t>
            </a:r>
            <a:r>
              <a:rPr lang="pl-PL" dirty="0" err="1"/>
              <a:t>June</a:t>
            </a:r>
            <a:r>
              <a:rPr lang="pl-PL" dirty="0"/>
              <a:t> 2023 (</a:t>
            </a:r>
            <a:r>
              <a:rPr lang="pl-PL" dirty="0" err="1"/>
              <a:t>you</a:t>
            </a:r>
            <a:r>
              <a:rPr lang="pl-PL" dirty="0"/>
              <a:t> </a:t>
            </a:r>
            <a:r>
              <a:rPr lang="pl-PL" dirty="0" err="1"/>
              <a:t>apply</a:t>
            </a:r>
            <a:r>
              <a:rPr lang="pl-PL" dirty="0"/>
              <a:t> for a </a:t>
            </a:r>
            <a:r>
              <a:rPr lang="pl-PL" dirty="0" err="1"/>
              <a:t>permit</a:t>
            </a:r>
            <a:r>
              <a:rPr lang="pl-PL" dirty="0"/>
              <a:t> </a:t>
            </a:r>
            <a:r>
              <a:rPr lang="pl-PL" dirty="0" err="1"/>
              <a:t>untill</a:t>
            </a:r>
            <a:r>
              <a:rPr lang="pl-PL" dirty="0"/>
              <a:t> </a:t>
            </a:r>
            <a:r>
              <a:rPr lang="pl-PL" dirty="0" err="1"/>
              <a:t>your</a:t>
            </a:r>
            <a:r>
              <a:rPr lang="pl-PL" dirty="0"/>
              <a:t> graduation+3 </a:t>
            </a:r>
            <a:r>
              <a:rPr lang="pl-PL" dirty="0" err="1"/>
              <a:t>months</a:t>
            </a:r>
            <a:r>
              <a:rPr lang="pl-PL" dirty="0"/>
              <a:t> </a:t>
            </a:r>
            <a:r>
              <a:rPr lang="pl-PL" dirty="0">
                <a:sym typeface="Wingdings" panose="05000000000000000000" pitchFamily="2" charset="2"/>
              </a:rPr>
              <a:t> </a:t>
            </a:r>
            <a:r>
              <a:rPr lang="pl-PL" dirty="0" err="1">
                <a:sym typeface="Wingdings" panose="05000000000000000000" pitchFamily="2" charset="2"/>
              </a:rPr>
              <a:t>September</a:t>
            </a:r>
            <a:r>
              <a:rPr lang="pl-PL" dirty="0">
                <a:sym typeface="Wingdings" panose="05000000000000000000" pitchFamily="2" charset="2"/>
              </a:rPr>
              <a:t> 2023)</a:t>
            </a:r>
            <a:r>
              <a:rPr lang="pl-PL" dirty="0"/>
              <a:t>.</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You</a:t>
            </a:r>
            <a:r>
              <a:rPr lang="pl-PL" dirty="0"/>
              <a:t> </a:t>
            </a:r>
            <a:r>
              <a:rPr lang="pl-PL" dirty="0" err="1"/>
              <a:t>paid</a:t>
            </a:r>
            <a:r>
              <a:rPr lang="pl-PL" dirty="0"/>
              <a:t> for one </a:t>
            </a:r>
            <a:r>
              <a:rPr lang="pl-PL" dirty="0" err="1"/>
              <a:t>semester</a:t>
            </a:r>
            <a:r>
              <a:rPr lang="pl-PL" dirty="0"/>
              <a:t>.</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Each</a:t>
            </a:r>
            <a:r>
              <a:rPr lang="pl-PL" dirty="0"/>
              <a:t> </a:t>
            </a:r>
            <a:r>
              <a:rPr lang="pl-PL" dirty="0" err="1"/>
              <a:t>semester</a:t>
            </a:r>
            <a:r>
              <a:rPr lang="pl-PL" dirty="0"/>
              <a:t> </a:t>
            </a:r>
            <a:r>
              <a:rPr lang="pl-PL" dirty="0" err="1"/>
              <a:t>costs</a:t>
            </a:r>
            <a:r>
              <a:rPr lang="pl-PL" dirty="0"/>
              <a:t> 7000 PLN. </a:t>
            </a:r>
            <a:r>
              <a:rPr lang="pl-PL" dirty="0" err="1"/>
              <a:t>You</a:t>
            </a:r>
            <a:r>
              <a:rPr lang="pl-PL" dirty="0"/>
              <a:t> </a:t>
            </a:r>
            <a:r>
              <a:rPr lang="pl-PL" dirty="0" err="1"/>
              <a:t>pay</a:t>
            </a:r>
            <a:r>
              <a:rPr lang="pl-PL" dirty="0"/>
              <a:t> rent and utilities </a:t>
            </a:r>
            <a:r>
              <a:rPr lang="pl-PL" dirty="0" err="1"/>
              <a:t>at</a:t>
            </a:r>
            <a:r>
              <a:rPr lang="pl-PL" dirty="0"/>
              <a:t> the </a:t>
            </a:r>
            <a:r>
              <a:rPr lang="pl-PL" dirty="0" err="1"/>
              <a:t>amount</a:t>
            </a:r>
            <a:r>
              <a:rPr lang="pl-PL" dirty="0"/>
              <a:t> of 1000 PLN. </a:t>
            </a:r>
            <a:endParaRPr lang="pl-PL" b="1" dirty="0">
              <a:highlight>
                <a:srgbClr val="FFFF00"/>
              </a:highlight>
            </a:endParaRPr>
          </a:p>
        </p:txBody>
      </p:sp>
      <p:graphicFrame>
        <p:nvGraphicFramePr>
          <p:cNvPr id="20" name="Symbol zastępczy zawartości 19">
            <a:extLst>
              <a:ext uri="{FF2B5EF4-FFF2-40B4-BE49-F238E27FC236}">
                <a16:creationId xmlns:a16="http://schemas.microsoft.com/office/drawing/2014/main" id="{667F5EA4-30D5-483E-BCEA-E9368E35FC95}"/>
              </a:ext>
            </a:extLst>
          </p:cNvPr>
          <p:cNvGraphicFramePr>
            <a:graphicFrameLocks noGrp="1"/>
          </p:cNvGraphicFramePr>
          <p:nvPr>
            <p:ph sz="half" idx="2"/>
            <p:extLst>
              <p:ext uri="{D42A27DB-BD31-4B8C-83A1-F6EECF244321}">
                <p14:modId xmlns:p14="http://schemas.microsoft.com/office/powerpoint/2010/main" val="2135509451"/>
              </p:ext>
            </p:extLst>
          </p:nvPr>
        </p:nvGraphicFramePr>
        <p:xfrm>
          <a:off x="6172200" y="1825623"/>
          <a:ext cx="5181600" cy="388700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313423924"/>
                    </a:ext>
                  </a:extLst>
                </a:gridCol>
                <a:gridCol w="1295400">
                  <a:extLst>
                    <a:ext uri="{9D8B030D-6E8A-4147-A177-3AD203B41FA5}">
                      <a16:colId xmlns:a16="http://schemas.microsoft.com/office/drawing/2014/main" val="2452784651"/>
                    </a:ext>
                  </a:extLst>
                </a:gridCol>
                <a:gridCol w="1295400">
                  <a:extLst>
                    <a:ext uri="{9D8B030D-6E8A-4147-A177-3AD203B41FA5}">
                      <a16:colId xmlns:a16="http://schemas.microsoft.com/office/drawing/2014/main" val="1505038031"/>
                    </a:ext>
                  </a:extLst>
                </a:gridCol>
                <a:gridCol w="1295400">
                  <a:extLst>
                    <a:ext uri="{9D8B030D-6E8A-4147-A177-3AD203B41FA5}">
                      <a16:colId xmlns:a16="http://schemas.microsoft.com/office/drawing/2014/main" val="624327007"/>
                    </a:ext>
                  </a:extLst>
                </a:gridCol>
              </a:tblGrid>
              <a:tr h="524487">
                <a:tc>
                  <a:txBody>
                    <a:bodyPr/>
                    <a:lstStyle/>
                    <a:p>
                      <a:endParaRPr lang="pl-PL" dirty="0"/>
                    </a:p>
                  </a:txBody>
                  <a:tcPr/>
                </a:tc>
                <a:tc>
                  <a:txBody>
                    <a:bodyPr/>
                    <a:lstStyle/>
                    <a:p>
                      <a:pPr algn="l" fontAlgn="b"/>
                      <a:r>
                        <a:rPr lang="pl-PL" sz="1400" b="1" i="0" u="none" strike="noStrike" dirty="0">
                          <a:solidFill>
                            <a:srgbClr val="000000"/>
                          </a:solidFill>
                          <a:effectLst/>
                          <a:latin typeface="Calibri" panose="020F0502020204030204" pitchFamily="34" charset="0"/>
                        </a:rPr>
                        <a:t>AMOUNT</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NO. OF</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TOTAL</a:t>
                      </a:r>
                    </a:p>
                  </a:txBody>
                  <a:tcPr marL="7620" marR="7620" marT="7620" marB="0" anchor="b"/>
                </a:tc>
                <a:extLst>
                  <a:ext uri="{0D108BD9-81ED-4DB2-BD59-A6C34878D82A}">
                    <a16:rowId xmlns:a16="http://schemas.microsoft.com/office/drawing/2014/main" val="3845194445"/>
                  </a:ext>
                </a:extLst>
              </a:tr>
              <a:tr h="579939">
                <a:tc>
                  <a:txBody>
                    <a:bodyPr/>
                    <a:lstStyle/>
                    <a:p>
                      <a:pPr algn="l" fontAlgn="b"/>
                      <a:r>
                        <a:rPr lang="pl-PL" sz="1200" b="1" i="0" u="none" strike="noStrike" dirty="0">
                          <a:solidFill>
                            <a:srgbClr val="000000"/>
                          </a:solidFill>
                          <a:effectLst/>
                          <a:latin typeface="Calibri" panose="020F0502020204030204" pitchFamily="34" charset="0"/>
                        </a:rPr>
                        <a:t>HOUSING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1 000</a:t>
                      </a:r>
                    </a:p>
                  </a:txBody>
                  <a:tcPr marL="7620" marR="7620" marT="762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t>23 (11.21 – end of 09.23) </a:t>
                      </a:r>
                    </a:p>
                    <a:p>
                      <a:endParaRPr lang="pl-PL" sz="1400" dirty="0"/>
                    </a:p>
                  </a:txBody>
                  <a:tcPr/>
                </a:tc>
                <a:tc>
                  <a:txBody>
                    <a:bodyPr/>
                    <a:lstStyle/>
                    <a:p>
                      <a:r>
                        <a:rPr lang="pl-PL" sz="1400" dirty="0"/>
                        <a:t>23000</a:t>
                      </a:r>
                    </a:p>
                  </a:txBody>
                  <a:tcPr/>
                </a:tc>
                <a:extLst>
                  <a:ext uri="{0D108BD9-81ED-4DB2-BD59-A6C34878D82A}">
                    <a16:rowId xmlns:a16="http://schemas.microsoft.com/office/drawing/2014/main" val="1851706043"/>
                  </a:ext>
                </a:extLst>
              </a:tr>
              <a:tr h="1057535">
                <a:tc>
                  <a:txBody>
                    <a:bodyPr/>
                    <a:lstStyle/>
                    <a:p>
                      <a:pPr algn="l" fontAlgn="b"/>
                      <a:r>
                        <a:rPr lang="pl-PL" sz="1200" b="1" i="0" u="none" strike="noStrike" dirty="0">
                          <a:solidFill>
                            <a:srgbClr val="000000"/>
                          </a:solidFill>
                          <a:effectLst/>
                          <a:latin typeface="Calibri" panose="020F0502020204030204" pitchFamily="34" charset="0"/>
                        </a:rPr>
                        <a:t>TUITION</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7 000</a:t>
                      </a:r>
                    </a:p>
                  </a:txBody>
                  <a:tcPr marL="7620" marR="7620" marT="7620" marB="0" anchor="b"/>
                </a:tc>
                <a:tc>
                  <a:txBody>
                    <a:bodyPr/>
                    <a:lstStyle/>
                    <a:p>
                      <a:r>
                        <a:rPr lang="pl-PL" sz="1400" dirty="0"/>
                        <a:t>2</a:t>
                      </a:r>
                    </a:p>
                  </a:txBody>
                  <a:tcPr/>
                </a:tc>
                <a:tc>
                  <a:txBody>
                    <a:bodyPr/>
                    <a:lstStyle/>
                    <a:p>
                      <a:r>
                        <a:rPr lang="pl-PL" sz="1400" dirty="0"/>
                        <a:t>14000</a:t>
                      </a:r>
                    </a:p>
                  </a:txBody>
                  <a:tcPr/>
                </a:tc>
                <a:extLst>
                  <a:ext uri="{0D108BD9-81ED-4DB2-BD59-A6C34878D82A}">
                    <a16:rowId xmlns:a16="http://schemas.microsoft.com/office/drawing/2014/main" val="1976643319"/>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RETURN</a:t>
                      </a:r>
                    </a:p>
                  </a:txBody>
                  <a:tcPr marL="7620" marR="7620" marT="7620" marB="0" anchor="b"/>
                </a:tc>
                <a:tc>
                  <a:txBody>
                    <a:bodyPr/>
                    <a:lstStyle/>
                    <a:p>
                      <a:pPr algn="r" fontAlgn="b"/>
                      <a:r>
                        <a:rPr lang="pl-PL" sz="1400" b="1" i="0" u="none" strike="noStrike">
                          <a:solidFill>
                            <a:srgbClr val="000000"/>
                          </a:solidFill>
                          <a:effectLst/>
                          <a:latin typeface="Calibri" panose="020F0502020204030204" pitchFamily="34" charset="0"/>
                        </a:rPr>
                        <a:t>200</a:t>
                      </a:r>
                    </a:p>
                  </a:txBody>
                  <a:tcPr marL="7620" marR="7620" marT="7620" marB="0" anchor="b"/>
                </a:tc>
                <a:tc>
                  <a:txBody>
                    <a:bodyPr/>
                    <a:lstStyle/>
                    <a:p>
                      <a:r>
                        <a:rPr lang="pl-PL" sz="1400" dirty="0"/>
                        <a:t>1</a:t>
                      </a:r>
                    </a:p>
                  </a:txBody>
                  <a:tcPr/>
                </a:tc>
                <a:tc>
                  <a:txBody>
                    <a:bodyPr/>
                    <a:lstStyle/>
                    <a:p>
                      <a:r>
                        <a:rPr lang="pl-PL" sz="1400" dirty="0"/>
                        <a:t>200</a:t>
                      </a:r>
                    </a:p>
                  </a:txBody>
                  <a:tcPr/>
                </a:tc>
                <a:extLst>
                  <a:ext uri="{0D108BD9-81ED-4DB2-BD59-A6C34878D82A}">
                    <a16:rowId xmlns:a16="http://schemas.microsoft.com/office/drawing/2014/main" val="363836210"/>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LIVING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701</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348332632"/>
                  </a:ext>
                </a:extLst>
              </a:tr>
              <a:tr h="524487">
                <a:tc>
                  <a:txBody>
                    <a:bodyPr/>
                    <a:lstStyle/>
                    <a:p>
                      <a:pPr algn="r" fontAlgn="b"/>
                      <a:endParaRPr lang="pl-PL" sz="1100" b="0" i="0" u="none" strike="noStrike" dirty="0">
                        <a:solidFill>
                          <a:srgbClr val="000000"/>
                        </a:solidFill>
                        <a:effectLst/>
                        <a:latin typeface="Calibri" panose="020F0502020204030204" pitchFamily="34" charset="0"/>
                      </a:endParaRPr>
                    </a:p>
                  </a:txBody>
                  <a:tcPr marL="7620" marR="7620" marT="7620" marB="0" anchor="b"/>
                </a:tc>
                <a:tc>
                  <a:txBody>
                    <a:bodyPr/>
                    <a:lstStyle/>
                    <a:p>
                      <a:endParaRPr lang="pl-PL" sz="1400"/>
                    </a:p>
                  </a:txBody>
                  <a:tcPr/>
                </a:tc>
                <a:tc>
                  <a:txBody>
                    <a:bodyPr/>
                    <a:lstStyle/>
                    <a:p>
                      <a:r>
                        <a:rPr lang="pl-PL" sz="1400" b="1" dirty="0"/>
                        <a:t>SUM:</a:t>
                      </a:r>
                    </a:p>
                  </a:txBody>
                  <a:tcPr/>
                </a:tc>
                <a:tc>
                  <a:txBody>
                    <a:bodyPr/>
                    <a:lstStyle/>
                    <a:p>
                      <a:endParaRPr lang="pl-PL" sz="1400" b="1" dirty="0"/>
                    </a:p>
                  </a:txBody>
                  <a:tcPr/>
                </a:tc>
                <a:extLst>
                  <a:ext uri="{0D108BD9-81ED-4DB2-BD59-A6C34878D82A}">
                    <a16:rowId xmlns:a16="http://schemas.microsoft.com/office/drawing/2014/main" val="1504103990"/>
                  </a:ext>
                </a:extLst>
              </a:tr>
            </a:tbl>
          </a:graphicData>
        </a:graphic>
      </p:graphicFrame>
    </p:spTree>
    <p:extLst>
      <p:ext uri="{BB962C8B-B14F-4D97-AF65-F5344CB8AC3E}">
        <p14:creationId xmlns:p14="http://schemas.microsoft.com/office/powerpoint/2010/main" val="410689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cxnSp>
        <p:nvCxnSpPr>
          <p:cNvPr id="6" name="Łącznik prosty 5">
            <a:extLst>
              <a:ext uri="{FF2B5EF4-FFF2-40B4-BE49-F238E27FC236}">
                <a16:creationId xmlns:a16="http://schemas.microsoft.com/office/drawing/2014/main" id="{1969ABB2-822E-4F08-BABE-EF4B33EC173C}"/>
              </a:ext>
            </a:extLst>
          </p:cNvPr>
          <p:cNvCxnSpPr/>
          <p:nvPr/>
        </p:nvCxnSpPr>
        <p:spPr>
          <a:xfrm>
            <a:off x="6096000" y="1690688"/>
            <a:ext cx="0" cy="46440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ymbol zastępczy zawartości 2">
            <a:extLst>
              <a:ext uri="{FF2B5EF4-FFF2-40B4-BE49-F238E27FC236}">
                <a16:creationId xmlns:a16="http://schemas.microsoft.com/office/drawing/2014/main" id="{1611A806-34CF-4383-8C8B-2714E725C962}"/>
              </a:ext>
            </a:extLst>
          </p:cNvPr>
          <p:cNvSpPr txBox="1">
            <a:spLocks/>
          </p:cNvSpPr>
          <p:nvPr/>
        </p:nvSpPr>
        <p:spPr>
          <a:xfrm>
            <a:off x="838200" y="1837019"/>
            <a:ext cx="4967067"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b="1" dirty="0"/>
              <a:t>CASE STUDY</a:t>
            </a:r>
          </a:p>
          <a:p>
            <a:pPr marL="0" indent="0">
              <a:buFont typeface="Arial" panose="020B0604020202020204" pitchFamily="34" charset="0"/>
              <a:buNone/>
            </a:pPr>
            <a:r>
              <a:rPr lang="pl-PL" b="1" dirty="0"/>
              <a:t>How much </a:t>
            </a:r>
            <a:r>
              <a:rPr lang="pl-PL" b="1" dirty="0" err="1"/>
              <a:t>money</a:t>
            </a:r>
            <a:r>
              <a:rPr lang="pl-PL" b="1" dirty="0"/>
              <a:t> do </a:t>
            </a:r>
            <a:r>
              <a:rPr lang="pl-PL" b="1" dirty="0" err="1"/>
              <a:t>you</a:t>
            </a:r>
            <a:r>
              <a:rPr lang="pl-PL" b="1" dirty="0"/>
              <a:t> </a:t>
            </a:r>
            <a:r>
              <a:rPr lang="pl-PL" b="1" dirty="0" err="1"/>
              <a:t>need</a:t>
            </a:r>
            <a:r>
              <a:rPr lang="pl-PL" b="1" dirty="0"/>
              <a:t> to </a:t>
            </a:r>
            <a:r>
              <a:rPr lang="pl-PL" b="1" dirty="0" err="1"/>
              <a:t>have</a:t>
            </a:r>
            <a:r>
              <a:rPr lang="pl-PL" b="1" dirty="0"/>
              <a:t> </a:t>
            </a:r>
            <a:r>
              <a:rPr lang="pl-PL" b="1" dirty="0" err="1"/>
              <a:t>if</a:t>
            </a:r>
            <a:r>
              <a:rPr lang="pl-PL" b="1" dirty="0"/>
              <a:t>:</a:t>
            </a:r>
          </a:p>
          <a:p>
            <a:pPr marL="0" indent="0">
              <a:buFont typeface="Arial" panose="020B0604020202020204" pitchFamily="34" charset="0"/>
              <a:buNone/>
            </a:pPr>
            <a:r>
              <a:rPr lang="pl-PL" dirty="0" err="1"/>
              <a:t>You</a:t>
            </a:r>
            <a:r>
              <a:rPr lang="pl-PL" dirty="0"/>
              <a:t> </a:t>
            </a:r>
            <a:r>
              <a:rPr lang="pl-PL" dirty="0" err="1"/>
              <a:t>are</a:t>
            </a:r>
            <a:r>
              <a:rPr lang="pl-PL" dirty="0"/>
              <a:t> from </a:t>
            </a:r>
            <a:r>
              <a:rPr lang="pl-PL" dirty="0" err="1"/>
              <a:t>Ukraine</a:t>
            </a:r>
            <a:r>
              <a:rPr lang="pl-PL" dirty="0"/>
              <a:t> and live </a:t>
            </a:r>
            <a:r>
              <a:rPr lang="pl-PL" dirty="0" err="1"/>
              <a:t>alone</a:t>
            </a:r>
            <a:r>
              <a:rPr lang="pl-PL" dirty="0"/>
              <a:t>. </a:t>
            </a:r>
            <a:r>
              <a:rPr lang="pl-PL" dirty="0" err="1"/>
              <a:t>You</a:t>
            </a:r>
            <a:r>
              <a:rPr lang="pl-PL" dirty="0"/>
              <a:t> </a:t>
            </a:r>
            <a:r>
              <a:rPr lang="pl-PL" dirty="0" err="1"/>
              <a:t>are</a:t>
            </a:r>
            <a:r>
              <a:rPr lang="pl-PL" dirty="0"/>
              <a:t> to </a:t>
            </a:r>
            <a:r>
              <a:rPr lang="pl-PL" dirty="0" err="1"/>
              <a:t>graduate</a:t>
            </a:r>
            <a:r>
              <a:rPr lang="pl-PL" dirty="0"/>
              <a:t> in </a:t>
            </a:r>
            <a:r>
              <a:rPr lang="pl-PL" dirty="0" err="1"/>
              <a:t>June</a:t>
            </a:r>
            <a:r>
              <a:rPr lang="pl-PL" dirty="0"/>
              <a:t> 2023 (</a:t>
            </a:r>
            <a:r>
              <a:rPr lang="pl-PL" dirty="0" err="1"/>
              <a:t>you</a:t>
            </a:r>
            <a:r>
              <a:rPr lang="pl-PL" dirty="0"/>
              <a:t> </a:t>
            </a:r>
            <a:r>
              <a:rPr lang="pl-PL" dirty="0" err="1"/>
              <a:t>apply</a:t>
            </a:r>
            <a:r>
              <a:rPr lang="pl-PL" dirty="0"/>
              <a:t> for a </a:t>
            </a:r>
            <a:r>
              <a:rPr lang="pl-PL" dirty="0" err="1"/>
              <a:t>permit</a:t>
            </a:r>
            <a:r>
              <a:rPr lang="pl-PL" dirty="0"/>
              <a:t> </a:t>
            </a:r>
            <a:r>
              <a:rPr lang="pl-PL" dirty="0" err="1"/>
              <a:t>untill</a:t>
            </a:r>
            <a:r>
              <a:rPr lang="pl-PL" dirty="0"/>
              <a:t> </a:t>
            </a:r>
            <a:r>
              <a:rPr lang="pl-PL" dirty="0" err="1"/>
              <a:t>your</a:t>
            </a:r>
            <a:r>
              <a:rPr lang="pl-PL" dirty="0"/>
              <a:t> graduation+3 </a:t>
            </a:r>
            <a:r>
              <a:rPr lang="pl-PL" dirty="0" err="1"/>
              <a:t>months</a:t>
            </a:r>
            <a:r>
              <a:rPr lang="pl-PL" dirty="0"/>
              <a:t> </a:t>
            </a:r>
            <a:r>
              <a:rPr lang="pl-PL" dirty="0">
                <a:sym typeface="Wingdings" panose="05000000000000000000" pitchFamily="2" charset="2"/>
              </a:rPr>
              <a:t> </a:t>
            </a:r>
            <a:r>
              <a:rPr lang="pl-PL" dirty="0" err="1">
                <a:sym typeface="Wingdings" panose="05000000000000000000" pitchFamily="2" charset="2"/>
              </a:rPr>
              <a:t>September</a:t>
            </a:r>
            <a:r>
              <a:rPr lang="pl-PL" dirty="0">
                <a:sym typeface="Wingdings" panose="05000000000000000000" pitchFamily="2" charset="2"/>
              </a:rPr>
              <a:t> 2023)</a:t>
            </a:r>
            <a:r>
              <a:rPr lang="pl-PL" dirty="0"/>
              <a:t>.</a:t>
            </a:r>
          </a:p>
          <a:p>
            <a:pPr marL="0" indent="0">
              <a:buNone/>
            </a:pPr>
            <a:r>
              <a:rPr lang="pl-PL" dirty="0" err="1"/>
              <a:t>You</a:t>
            </a:r>
            <a:r>
              <a:rPr lang="pl-PL" dirty="0"/>
              <a:t> </a:t>
            </a:r>
            <a:r>
              <a:rPr lang="pl-PL" dirty="0" err="1"/>
              <a:t>paid</a:t>
            </a:r>
            <a:r>
              <a:rPr lang="pl-PL" dirty="0"/>
              <a:t> for one </a:t>
            </a:r>
            <a:r>
              <a:rPr lang="pl-PL" dirty="0" err="1"/>
              <a:t>semester</a:t>
            </a:r>
            <a:r>
              <a:rPr lang="pl-PL" dirty="0"/>
              <a:t>.</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Each</a:t>
            </a:r>
            <a:r>
              <a:rPr lang="pl-PL" dirty="0"/>
              <a:t> </a:t>
            </a:r>
            <a:r>
              <a:rPr lang="pl-PL" dirty="0" err="1"/>
              <a:t>semester</a:t>
            </a:r>
            <a:r>
              <a:rPr lang="pl-PL" dirty="0"/>
              <a:t> </a:t>
            </a:r>
            <a:r>
              <a:rPr lang="pl-PL" dirty="0" err="1"/>
              <a:t>costs</a:t>
            </a:r>
            <a:r>
              <a:rPr lang="pl-PL" dirty="0"/>
              <a:t> 7000 PLN. </a:t>
            </a:r>
            <a:r>
              <a:rPr lang="pl-PL" dirty="0" err="1"/>
              <a:t>You</a:t>
            </a:r>
            <a:r>
              <a:rPr lang="pl-PL" dirty="0"/>
              <a:t> </a:t>
            </a:r>
            <a:r>
              <a:rPr lang="pl-PL" dirty="0" err="1"/>
              <a:t>pay</a:t>
            </a:r>
            <a:r>
              <a:rPr lang="pl-PL" dirty="0"/>
              <a:t> rent and utilities </a:t>
            </a:r>
            <a:r>
              <a:rPr lang="pl-PL" dirty="0" err="1"/>
              <a:t>at</a:t>
            </a:r>
            <a:r>
              <a:rPr lang="pl-PL" dirty="0"/>
              <a:t> the </a:t>
            </a:r>
            <a:r>
              <a:rPr lang="pl-PL" dirty="0" err="1"/>
              <a:t>amount</a:t>
            </a:r>
            <a:r>
              <a:rPr lang="pl-PL" dirty="0"/>
              <a:t> of 1000 PLN. </a:t>
            </a:r>
            <a:endParaRPr lang="pl-PL" b="1" dirty="0">
              <a:highlight>
                <a:srgbClr val="FFFF00"/>
              </a:highlight>
            </a:endParaRPr>
          </a:p>
        </p:txBody>
      </p:sp>
      <p:graphicFrame>
        <p:nvGraphicFramePr>
          <p:cNvPr id="20" name="Symbol zastępczy zawartości 19">
            <a:extLst>
              <a:ext uri="{FF2B5EF4-FFF2-40B4-BE49-F238E27FC236}">
                <a16:creationId xmlns:a16="http://schemas.microsoft.com/office/drawing/2014/main" id="{667F5EA4-30D5-483E-BCEA-E9368E35FC95}"/>
              </a:ext>
            </a:extLst>
          </p:cNvPr>
          <p:cNvGraphicFramePr>
            <a:graphicFrameLocks noGrp="1"/>
          </p:cNvGraphicFramePr>
          <p:nvPr>
            <p:ph sz="half" idx="2"/>
            <p:extLst>
              <p:ext uri="{D42A27DB-BD31-4B8C-83A1-F6EECF244321}">
                <p14:modId xmlns:p14="http://schemas.microsoft.com/office/powerpoint/2010/main" val="790758406"/>
              </p:ext>
            </p:extLst>
          </p:nvPr>
        </p:nvGraphicFramePr>
        <p:xfrm>
          <a:off x="6172200" y="1825623"/>
          <a:ext cx="5181600" cy="388700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313423924"/>
                    </a:ext>
                  </a:extLst>
                </a:gridCol>
                <a:gridCol w="1295400">
                  <a:extLst>
                    <a:ext uri="{9D8B030D-6E8A-4147-A177-3AD203B41FA5}">
                      <a16:colId xmlns:a16="http://schemas.microsoft.com/office/drawing/2014/main" val="2452784651"/>
                    </a:ext>
                  </a:extLst>
                </a:gridCol>
                <a:gridCol w="1295400">
                  <a:extLst>
                    <a:ext uri="{9D8B030D-6E8A-4147-A177-3AD203B41FA5}">
                      <a16:colId xmlns:a16="http://schemas.microsoft.com/office/drawing/2014/main" val="1505038031"/>
                    </a:ext>
                  </a:extLst>
                </a:gridCol>
                <a:gridCol w="1295400">
                  <a:extLst>
                    <a:ext uri="{9D8B030D-6E8A-4147-A177-3AD203B41FA5}">
                      <a16:colId xmlns:a16="http://schemas.microsoft.com/office/drawing/2014/main" val="624327007"/>
                    </a:ext>
                  </a:extLst>
                </a:gridCol>
              </a:tblGrid>
              <a:tr h="524487">
                <a:tc>
                  <a:txBody>
                    <a:bodyPr/>
                    <a:lstStyle/>
                    <a:p>
                      <a:endParaRPr lang="pl-PL" dirty="0"/>
                    </a:p>
                  </a:txBody>
                  <a:tcPr/>
                </a:tc>
                <a:tc>
                  <a:txBody>
                    <a:bodyPr/>
                    <a:lstStyle/>
                    <a:p>
                      <a:pPr algn="l" fontAlgn="b"/>
                      <a:r>
                        <a:rPr lang="pl-PL" sz="1400" b="1" i="0" u="none" strike="noStrike" dirty="0">
                          <a:solidFill>
                            <a:srgbClr val="000000"/>
                          </a:solidFill>
                          <a:effectLst/>
                          <a:latin typeface="Calibri" panose="020F0502020204030204" pitchFamily="34" charset="0"/>
                        </a:rPr>
                        <a:t>AMOUNT</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NO. OF</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TOTAL</a:t>
                      </a:r>
                    </a:p>
                  </a:txBody>
                  <a:tcPr marL="7620" marR="7620" marT="7620" marB="0" anchor="b"/>
                </a:tc>
                <a:extLst>
                  <a:ext uri="{0D108BD9-81ED-4DB2-BD59-A6C34878D82A}">
                    <a16:rowId xmlns:a16="http://schemas.microsoft.com/office/drawing/2014/main" val="3845194445"/>
                  </a:ext>
                </a:extLst>
              </a:tr>
              <a:tr h="579939">
                <a:tc>
                  <a:txBody>
                    <a:bodyPr/>
                    <a:lstStyle/>
                    <a:p>
                      <a:pPr algn="l" fontAlgn="b"/>
                      <a:r>
                        <a:rPr lang="pl-PL" sz="1200" b="1" i="0" u="none" strike="noStrike" dirty="0">
                          <a:solidFill>
                            <a:srgbClr val="000000"/>
                          </a:solidFill>
                          <a:effectLst/>
                          <a:latin typeface="Calibri" panose="020F0502020204030204" pitchFamily="34" charset="0"/>
                        </a:rPr>
                        <a:t>HOUSING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1 000</a:t>
                      </a:r>
                    </a:p>
                  </a:txBody>
                  <a:tcPr marL="7620" marR="7620" marT="762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t>23 (11.21 – end of 09.23) </a:t>
                      </a:r>
                    </a:p>
                    <a:p>
                      <a:endParaRPr lang="pl-PL" sz="1400" dirty="0"/>
                    </a:p>
                  </a:txBody>
                  <a:tcPr/>
                </a:tc>
                <a:tc>
                  <a:txBody>
                    <a:bodyPr/>
                    <a:lstStyle/>
                    <a:p>
                      <a:r>
                        <a:rPr lang="pl-PL" sz="1400" dirty="0"/>
                        <a:t>23000</a:t>
                      </a:r>
                    </a:p>
                  </a:txBody>
                  <a:tcPr/>
                </a:tc>
                <a:extLst>
                  <a:ext uri="{0D108BD9-81ED-4DB2-BD59-A6C34878D82A}">
                    <a16:rowId xmlns:a16="http://schemas.microsoft.com/office/drawing/2014/main" val="1851706043"/>
                  </a:ext>
                </a:extLst>
              </a:tr>
              <a:tr h="1057535">
                <a:tc>
                  <a:txBody>
                    <a:bodyPr/>
                    <a:lstStyle/>
                    <a:p>
                      <a:pPr algn="l" fontAlgn="b"/>
                      <a:r>
                        <a:rPr lang="pl-PL" sz="1200" b="1" i="0" u="none" strike="noStrike" dirty="0">
                          <a:solidFill>
                            <a:srgbClr val="000000"/>
                          </a:solidFill>
                          <a:effectLst/>
                          <a:latin typeface="Calibri" panose="020F0502020204030204" pitchFamily="34" charset="0"/>
                        </a:rPr>
                        <a:t>TUITION</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7 000</a:t>
                      </a:r>
                    </a:p>
                  </a:txBody>
                  <a:tcPr marL="7620" marR="7620" marT="7620" marB="0" anchor="b"/>
                </a:tc>
                <a:tc>
                  <a:txBody>
                    <a:bodyPr/>
                    <a:lstStyle/>
                    <a:p>
                      <a:r>
                        <a:rPr lang="pl-PL" sz="14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t>14000</a:t>
                      </a:r>
                    </a:p>
                    <a:p>
                      <a:endParaRPr lang="pl-PL" sz="1400" dirty="0"/>
                    </a:p>
                  </a:txBody>
                  <a:tcPr/>
                </a:tc>
                <a:extLst>
                  <a:ext uri="{0D108BD9-81ED-4DB2-BD59-A6C34878D82A}">
                    <a16:rowId xmlns:a16="http://schemas.microsoft.com/office/drawing/2014/main" val="1976643319"/>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RETURN</a:t>
                      </a:r>
                    </a:p>
                  </a:txBody>
                  <a:tcPr marL="7620" marR="7620" marT="7620" marB="0" anchor="b"/>
                </a:tc>
                <a:tc>
                  <a:txBody>
                    <a:bodyPr/>
                    <a:lstStyle/>
                    <a:p>
                      <a:pPr algn="r" fontAlgn="b"/>
                      <a:r>
                        <a:rPr lang="pl-PL" sz="1400" b="1" i="0" u="none" strike="noStrike">
                          <a:solidFill>
                            <a:srgbClr val="000000"/>
                          </a:solidFill>
                          <a:effectLst/>
                          <a:latin typeface="Calibri" panose="020F0502020204030204" pitchFamily="34" charset="0"/>
                        </a:rPr>
                        <a:t>200</a:t>
                      </a:r>
                    </a:p>
                  </a:txBody>
                  <a:tcPr marL="7620" marR="7620" marT="7620" marB="0" anchor="b"/>
                </a:tc>
                <a:tc>
                  <a:txBody>
                    <a:bodyPr/>
                    <a:lstStyle/>
                    <a:p>
                      <a:r>
                        <a:rPr lang="pl-PL" sz="1400" dirty="0"/>
                        <a:t>1</a:t>
                      </a:r>
                    </a:p>
                  </a:txBody>
                  <a:tcPr/>
                </a:tc>
                <a:tc>
                  <a:txBody>
                    <a:bodyPr/>
                    <a:lstStyle/>
                    <a:p>
                      <a:r>
                        <a:rPr lang="pl-PL" sz="1400" dirty="0"/>
                        <a:t>200</a:t>
                      </a:r>
                    </a:p>
                  </a:txBody>
                  <a:tcPr/>
                </a:tc>
                <a:extLst>
                  <a:ext uri="{0D108BD9-81ED-4DB2-BD59-A6C34878D82A}">
                    <a16:rowId xmlns:a16="http://schemas.microsoft.com/office/drawing/2014/main" val="363836210"/>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LIVING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701</a:t>
                      </a:r>
                    </a:p>
                  </a:txBody>
                  <a:tcPr marL="7620" marR="7620" marT="7620" marB="0" anchor="b"/>
                </a:tc>
                <a:tc>
                  <a:txBody>
                    <a:bodyPr/>
                    <a:lstStyle/>
                    <a:p>
                      <a:r>
                        <a:rPr lang="pl-PL" sz="1400" dirty="0"/>
                        <a:t>19</a:t>
                      </a:r>
                    </a:p>
                  </a:txBody>
                  <a:tcPr/>
                </a:tc>
                <a:tc>
                  <a:txBody>
                    <a:bodyPr/>
                    <a:lstStyle/>
                    <a:p>
                      <a:r>
                        <a:rPr lang="pl-PL" sz="1400" dirty="0"/>
                        <a:t>13319</a:t>
                      </a:r>
                    </a:p>
                  </a:txBody>
                  <a:tcPr/>
                </a:tc>
                <a:extLst>
                  <a:ext uri="{0D108BD9-81ED-4DB2-BD59-A6C34878D82A}">
                    <a16:rowId xmlns:a16="http://schemas.microsoft.com/office/drawing/2014/main" val="348332632"/>
                  </a:ext>
                </a:extLst>
              </a:tr>
              <a:tr h="524487">
                <a:tc>
                  <a:txBody>
                    <a:bodyPr/>
                    <a:lstStyle/>
                    <a:p>
                      <a:pPr algn="r" fontAlgn="b"/>
                      <a:endParaRPr lang="pl-PL" sz="1100" b="0" i="0" u="none" strike="noStrike" dirty="0">
                        <a:solidFill>
                          <a:srgbClr val="000000"/>
                        </a:solidFill>
                        <a:effectLst/>
                        <a:latin typeface="Calibri" panose="020F0502020204030204" pitchFamily="34" charset="0"/>
                      </a:endParaRPr>
                    </a:p>
                  </a:txBody>
                  <a:tcPr marL="7620" marR="7620" marT="7620" marB="0" anchor="b"/>
                </a:tc>
                <a:tc>
                  <a:txBody>
                    <a:bodyPr/>
                    <a:lstStyle/>
                    <a:p>
                      <a:endParaRPr lang="pl-PL" sz="1400"/>
                    </a:p>
                  </a:txBody>
                  <a:tcPr/>
                </a:tc>
                <a:tc>
                  <a:txBody>
                    <a:bodyPr/>
                    <a:lstStyle/>
                    <a:p>
                      <a:r>
                        <a:rPr lang="pl-PL" sz="1400" b="1" dirty="0"/>
                        <a:t>SUM:</a:t>
                      </a:r>
                    </a:p>
                  </a:txBody>
                  <a:tcPr/>
                </a:tc>
                <a:tc>
                  <a:txBody>
                    <a:bodyPr/>
                    <a:lstStyle/>
                    <a:p>
                      <a:r>
                        <a:rPr lang="pl-PL" sz="1400" b="1" dirty="0"/>
                        <a:t>50 519 PLN</a:t>
                      </a:r>
                    </a:p>
                  </a:txBody>
                  <a:tcPr/>
                </a:tc>
                <a:extLst>
                  <a:ext uri="{0D108BD9-81ED-4DB2-BD59-A6C34878D82A}">
                    <a16:rowId xmlns:a16="http://schemas.microsoft.com/office/drawing/2014/main" val="1504103990"/>
                  </a:ext>
                </a:extLst>
              </a:tr>
            </a:tbl>
          </a:graphicData>
        </a:graphic>
      </p:graphicFrame>
    </p:spTree>
    <p:extLst>
      <p:ext uri="{BB962C8B-B14F-4D97-AF65-F5344CB8AC3E}">
        <p14:creationId xmlns:p14="http://schemas.microsoft.com/office/powerpoint/2010/main" val="3042869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fontScale="85000" lnSpcReduction="20000"/>
          </a:bodyPr>
          <a:lstStyle/>
          <a:p>
            <a:pPr marL="0" indent="0" algn="just">
              <a:buNone/>
              <a:tabLst>
                <a:tab pos="450850" algn="l"/>
              </a:tabLst>
            </a:pPr>
            <a:r>
              <a:rPr lang="pl-PL" dirty="0"/>
              <a:t>	</a:t>
            </a:r>
            <a:r>
              <a:rPr lang="pl-PL" b="1" dirty="0" err="1"/>
              <a:t>Sufficient</a:t>
            </a:r>
            <a:r>
              <a:rPr lang="pl-PL" b="1" dirty="0"/>
              <a:t> </a:t>
            </a:r>
            <a:r>
              <a:rPr lang="pl-PL" b="1" dirty="0" err="1"/>
              <a:t>funds</a:t>
            </a:r>
            <a:r>
              <a:rPr lang="pl-PL" b="1" dirty="0"/>
              <a:t> – </a:t>
            </a:r>
            <a:r>
              <a:rPr lang="pl-PL" b="1" dirty="0" err="1"/>
              <a:t>how</a:t>
            </a:r>
            <a:r>
              <a:rPr lang="pl-PL" b="1" dirty="0"/>
              <a:t> </a:t>
            </a:r>
            <a:r>
              <a:rPr lang="pl-PL" b="1" dirty="0" err="1"/>
              <a:t>can</a:t>
            </a:r>
            <a:r>
              <a:rPr lang="pl-PL" b="1" dirty="0"/>
              <a:t> I </a:t>
            </a:r>
            <a:r>
              <a:rPr lang="pl-PL" b="1" dirty="0" err="1"/>
              <a:t>prove</a:t>
            </a:r>
            <a:r>
              <a:rPr lang="pl-PL" b="1" dirty="0"/>
              <a:t> </a:t>
            </a:r>
            <a:r>
              <a:rPr lang="pl-PL" b="1" dirty="0" err="1"/>
              <a:t>it</a:t>
            </a:r>
            <a:r>
              <a:rPr lang="pl-PL" b="1" dirty="0"/>
              <a:t>?</a:t>
            </a:r>
          </a:p>
          <a:p>
            <a:pPr marL="0" indent="0" algn="just">
              <a:buNone/>
              <a:tabLst>
                <a:tab pos="450850" algn="l"/>
              </a:tabLst>
            </a:pPr>
            <a:endParaRPr lang="pl-PL" b="1" dirty="0"/>
          </a:p>
          <a:p>
            <a:pPr marL="712788" indent="-177800" algn="just"/>
            <a:r>
              <a:rPr lang="pl-PL" dirty="0">
                <a:solidFill>
                  <a:srgbClr val="C00000"/>
                </a:solidFill>
              </a:rPr>
              <a:t> </a:t>
            </a:r>
            <a:r>
              <a:rPr lang="pl-PL" dirty="0" err="1"/>
              <a:t>Funds</a:t>
            </a:r>
            <a:r>
              <a:rPr lang="pl-PL" dirty="0"/>
              <a:t> on </a:t>
            </a:r>
            <a:r>
              <a:rPr lang="pl-PL" dirty="0" err="1"/>
              <a:t>your</a:t>
            </a:r>
            <a:r>
              <a:rPr lang="pl-PL" dirty="0"/>
              <a:t> </a:t>
            </a:r>
            <a:r>
              <a:rPr lang="pl-PL" dirty="0" err="1"/>
              <a:t>Polish</a:t>
            </a:r>
            <a:r>
              <a:rPr lang="pl-PL" dirty="0"/>
              <a:t> </a:t>
            </a:r>
            <a:r>
              <a:rPr lang="pl-PL" dirty="0" err="1">
                <a:solidFill>
                  <a:srgbClr val="C00000"/>
                </a:solidFill>
              </a:rPr>
              <a:t>personal</a:t>
            </a:r>
            <a:r>
              <a:rPr lang="pl-PL" dirty="0">
                <a:solidFill>
                  <a:srgbClr val="C00000"/>
                </a:solidFill>
              </a:rPr>
              <a:t> bank </a:t>
            </a:r>
            <a:r>
              <a:rPr lang="pl-PL" dirty="0" err="1">
                <a:solidFill>
                  <a:srgbClr val="C00000"/>
                </a:solidFill>
              </a:rPr>
              <a:t>account</a:t>
            </a:r>
            <a:r>
              <a:rPr lang="pl-PL" dirty="0">
                <a:solidFill>
                  <a:srgbClr val="C00000"/>
                </a:solidFill>
              </a:rPr>
              <a:t> </a:t>
            </a:r>
            <a:r>
              <a:rPr lang="pl-PL" dirty="0"/>
              <a:t>(</a:t>
            </a:r>
            <a:r>
              <a:rPr lang="pl-PL" dirty="0" err="1"/>
              <a:t>can</a:t>
            </a:r>
            <a:r>
              <a:rPr lang="pl-PL" dirty="0"/>
              <a:t> be on </a:t>
            </a:r>
            <a:r>
              <a:rPr lang="pl-PL" dirty="0" err="1"/>
              <a:t>several</a:t>
            </a:r>
            <a:r>
              <a:rPr lang="pl-PL" dirty="0"/>
              <a:t> bank </a:t>
            </a:r>
            <a:r>
              <a:rPr lang="pl-PL" dirty="0" err="1"/>
              <a:t>accounts</a:t>
            </a:r>
            <a:r>
              <a:rPr lang="pl-PL" dirty="0"/>
              <a:t>, </a:t>
            </a:r>
            <a:r>
              <a:rPr lang="pl-PL" dirty="0" err="1"/>
              <a:t>can</a:t>
            </a:r>
            <a:r>
              <a:rPr lang="pl-PL" dirty="0"/>
              <a:t> be in </a:t>
            </a:r>
            <a:r>
              <a:rPr lang="pl-PL" dirty="0" err="1"/>
              <a:t>different</a:t>
            </a:r>
            <a:r>
              <a:rPr lang="pl-PL" dirty="0"/>
              <a:t> </a:t>
            </a:r>
            <a:r>
              <a:rPr lang="pl-PL" dirty="0" err="1"/>
              <a:t>currency</a:t>
            </a:r>
            <a:r>
              <a:rPr lang="pl-PL" dirty="0"/>
              <a:t>), </a:t>
            </a:r>
            <a:r>
              <a:rPr lang="pl-PL" dirty="0" err="1"/>
              <a:t>issued</a:t>
            </a:r>
            <a:r>
              <a:rPr lang="pl-PL" dirty="0"/>
              <a:t> the </a:t>
            </a:r>
            <a:r>
              <a:rPr lang="pl-PL" dirty="0" err="1"/>
              <a:t>earliest</a:t>
            </a:r>
            <a:r>
              <a:rPr lang="pl-PL" dirty="0"/>
              <a:t> 1 </a:t>
            </a:r>
            <a:r>
              <a:rPr lang="pl-PL" dirty="0" err="1"/>
              <a:t>month</a:t>
            </a:r>
            <a:r>
              <a:rPr lang="pl-PL" dirty="0"/>
              <a:t> </a:t>
            </a:r>
            <a:r>
              <a:rPr lang="pl-PL" dirty="0" err="1"/>
              <a:t>before</a:t>
            </a:r>
            <a:r>
              <a:rPr lang="pl-PL" dirty="0"/>
              <a:t> </a:t>
            </a:r>
            <a:r>
              <a:rPr lang="pl-PL" dirty="0" err="1"/>
              <a:t>your</a:t>
            </a:r>
            <a:r>
              <a:rPr lang="pl-PL" dirty="0"/>
              <a:t> </a:t>
            </a:r>
            <a:r>
              <a:rPr lang="pl-PL" dirty="0" err="1"/>
              <a:t>application</a:t>
            </a:r>
            <a:endParaRPr lang="pl-PL" dirty="0">
              <a:solidFill>
                <a:srgbClr val="C00000"/>
              </a:solidFill>
            </a:endParaRPr>
          </a:p>
          <a:p>
            <a:pPr marL="712788" indent="-177800" algn="just"/>
            <a:r>
              <a:rPr lang="pl-PL" dirty="0">
                <a:solidFill>
                  <a:srgbClr val="C00000"/>
                </a:solidFill>
              </a:rPr>
              <a:t> </a:t>
            </a:r>
            <a:r>
              <a:rPr lang="pl-PL" dirty="0" err="1"/>
              <a:t>confirmation</a:t>
            </a:r>
            <a:r>
              <a:rPr lang="pl-PL" dirty="0"/>
              <a:t> of </a:t>
            </a:r>
            <a:r>
              <a:rPr lang="pl-PL" dirty="0" err="1">
                <a:solidFill>
                  <a:srgbClr val="C00000"/>
                </a:solidFill>
              </a:rPr>
              <a:t>scholarship</a:t>
            </a:r>
            <a:endParaRPr lang="pl-PL" dirty="0">
              <a:solidFill>
                <a:srgbClr val="C00000"/>
              </a:solidFill>
            </a:endParaRPr>
          </a:p>
          <a:p>
            <a:pPr marL="712788" indent="-177800" algn="just"/>
            <a:r>
              <a:rPr lang="pl-PL" dirty="0">
                <a:solidFill>
                  <a:srgbClr val="C00000"/>
                </a:solidFill>
              </a:rPr>
              <a:t> </a:t>
            </a:r>
            <a:r>
              <a:rPr lang="pl-PL" dirty="0" err="1"/>
              <a:t>traveller’s</a:t>
            </a:r>
            <a:r>
              <a:rPr lang="pl-PL" dirty="0"/>
              <a:t> </a:t>
            </a:r>
            <a:r>
              <a:rPr lang="pl-PL" dirty="0" err="1"/>
              <a:t>check</a:t>
            </a:r>
            <a:endParaRPr lang="pl-PL" dirty="0"/>
          </a:p>
          <a:p>
            <a:pPr marL="712788" indent="-177800" algn="just"/>
            <a:r>
              <a:rPr lang="pl-PL" dirty="0">
                <a:solidFill>
                  <a:srgbClr val="C00000"/>
                </a:solidFill>
              </a:rPr>
              <a:t> </a:t>
            </a:r>
            <a:r>
              <a:rPr lang="pl-PL" dirty="0" err="1"/>
              <a:t>limits</a:t>
            </a:r>
            <a:r>
              <a:rPr lang="pl-PL" dirty="0"/>
              <a:t> on </a:t>
            </a:r>
            <a:r>
              <a:rPr lang="pl-PL" dirty="0" err="1"/>
              <a:t>your</a:t>
            </a:r>
            <a:r>
              <a:rPr lang="pl-PL" dirty="0"/>
              <a:t> </a:t>
            </a:r>
            <a:r>
              <a:rPr lang="pl-PL" dirty="0" err="1"/>
              <a:t>credit</a:t>
            </a:r>
            <a:r>
              <a:rPr lang="pl-PL" dirty="0"/>
              <a:t> </a:t>
            </a:r>
            <a:r>
              <a:rPr lang="pl-PL" dirty="0" err="1"/>
              <a:t>card</a:t>
            </a:r>
            <a:r>
              <a:rPr lang="pl-PL" dirty="0"/>
              <a:t> (</a:t>
            </a:r>
            <a:r>
              <a:rPr lang="pl-PL" dirty="0" err="1"/>
              <a:t>issued</a:t>
            </a:r>
            <a:r>
              <a:rPr lang="pl-PL" dirty="0"/>
              <a:t> the </a:t>
            </a:r>
            <a:r>
              <a:rPr lang="pl-PL" dirty="0" err="1"/>
              <a:t>earliest</a:t>
            </a:r>
            <a:r>
              <a:rPr lang="pl-PL" dirty="0"/>
              <a:t> 1 </a:t>
            </a:r>
            <a:r>
              <a:rPr lang="pl-PL" dirty="0" err="1"/>
              <a:t>month</a:t>
            </a:r>
            <a:r>
              <a:rPr lang="pl-PL" dirty="0"/>
              <a:t> </a:t>
            </a:r>
            <a:r>
              <a:rPr lang="pl-PL" dirty="0" err="1"/>
              <a:t>before</a:t>
            </a:r>
            <a:r>
              <a:rPr lang="pl-PL" dirty="0"/>
              <a:t> </a:t>
            </a:r>
            <a:r>
              <a:rPr lang="pl-PL" dirty="0" err="1"/>
              <a:t>your</a:t>
            </a:r>
            <a:r>
              <a:rPr lang="pl-PL" dirty="0"/>
              <a:t> </a:t>
            </a:r>
            <a:r>
              <a:rPr lang="pl-PL" dirty="0" err="1"/>
              <a:t>application</a:t>
            </a:r>
            <a:r>
              <a:rPr lang="pl-PL" dirty="0"/>
              <a:t>)</a:t>
            </a:r>
          </a:p>
          <a:p>
            <a:pPr marL="712788" indent="-177800" algn="just"/>
            <a:r>
              <a:rPr lang="pl-PL" dirty="0">
                <a:solidFill>
                  <a:srgbClr val="C00000"/>
                </a:solidFill>
              </a:rPr>
              <a:t> </a:t>
            </a:r>
            <a:r>
              <a:rPr lang="pl-PL" dirty="0" err="1">
                <a:solidFill>
                  <a:srgbClr val="C00000"/>
                </a:solidFill>
              </a:rPr>
              <a:t>employment</a:t>
            </a:r>
            <a:r>
              <a:rPr lang="pl-PL" dirty="0">
                <a:solidFill>
                  <a:srgbClr val="C00000"/>
                </a:solidFill>
              </a:rPr>
              <a:t> </a:t>
            </a:r>
            <a:r>
              <a:rPr lang="pl-PL" dirty="0" err="1">
                <a:solidFill>
                  <a:srgbClr val="C00000"/>
                </a:solidFill>
              </a:rPr>
              <a:t>contract</a:t>
            </a:r>
            <a:r>
              <a:rPr lang="pl-PL" dirty="0">
                <a:solidFill>
                  <a:srgbClr val="C00000"/>
                </a:solidFill>
              </a:rPr>
              <a:t> </a:t>
            </a:r>
            <a:r>
              <a:rPr lang="pl-PL" dirty="0"/>
              <a:t>(</a:t>
            </a:r>
            <a:r>
              <a:rPr lang="pl-PL" dirty="0" err="1"/>
              <a:t>confirmation</a:t>
            </a:r>
            <a:r>
              <a:rPr lang="pl-PL" dirty="0"/>
              <a:t> of </a:t>
            </a:r>
            <a:r>
              <a:rPr lang="pl-PL" dirty="0" err="1"/>
              <a:t>employment</a:t>
            </a:r>
            <a:r>
              <a:rPr lang="pl-PL" dirty="0"/>
              <a:t> </a:t>
            </a:r>
            <a:r>
              <a:rPr lang="pl-PL" dirty="0" err="1"/>
              <a:t>issued</a:t>
            </a:r>
            <a:r>
              <a:rPr lang="pl-PL" dirty="0"/>
              <a:t> the </a:t>
            </a:r>
            <a:r>
              <a:rPr lang="pl-PL" dirty="0" err="1"/>
              <a:t>earliest</a:t>
            </a:r>
            <a:r>
              <a:rPr lang="pl-PL" dirty="0"/>
              <a:t> 1 </a:t>
            </a:r>
            <a:r>
              <a:rPr lang="pl-PL" dirty="0" err="1"/>
              <a:t>month</a:t>
            </a:r>
            <a:r>
              <a:rPr lang="pl-PL" dirty="0"/>
              <a:t> </a:t>
            </a:r>
            <a:r>
              <a:rPr lang="pl-PL" dirty="0" err="1"/>
              <a:t>before</a:t>
            </a:r>
            <a:r>
              <a:rPr lang="pl-PL" dirty="0"/>
              <a:t> </a:t>
            </a:r>
            <a:r>
              <a:rPr lang="pl-PL" dirty="0" err="1"/>
              <a:t>your</a:t>
            </a:r>
            <a:r>
              <a:rPr lang="pl-PL" dirty="0"/>
              <a:t> </a:t>
            </a:r>
            <a:r>
              <a:rPr lang="pl-PL" dirty="0" err="1"/>
              <a:t>application</a:t>
            </a:r>
            <a:r>
              <a:rPr lang="pl-PL" dirty="0"/>
              <a:t>)</a:t>
            </a:r>
          </a:p>
          <a:p>
            <a:pPr marL="0" indent="0" algn="just">
              <a:buNone/>
              <a:tabLst>
                <a:tab pos="450850" algn="l"/>
              </a:tabLst>
            </a:pPr>
            <a:r>
              <a:rPr lang="pl-PL" b="1" dirty="0"/>
              <a:t>	</a:t>
            </a: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807288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lnSpcReduction="10000"/>
          </a:bodyPr>
          <a:lstStyle/>
          <a:p>
            <a:pPr marL="0" indent="0" algn="just">
              <a:buNone/>
              <a:tabLst>
                <a:tab pos="450850" algn="l"/>
              </a:tabLst>
            </a:pPr>
            <a:r>
              <a:rPr lang="pl-PL" dirty="0"/>
              <a:t>	</a:t>
            </a:r>
            <a:r>
              <a:rPr lang="pl-PL" b="1" dirty="0"/>
              <a:t>For </a:t>
            </a:r>
            <a:r>
              <a:rPr lang="pl-PL" b="1" dirty="0" err="1"/>
              <a:t>how</a:t>
            </a:r>
            <a:r>
              <a:rPr lang="pl-PL" b="1" dirty="0"/>
              <a:t> </a:t>
            </a:r>
            <a:r>
              <a:rPr lang="pl-PL" b="1" dirty="0" err="1"/>
              <a:t>long</a:t>
            </a:r>
            <a:r>
              <a:rPr lang="pl-PL" b="1" dirty="0"/>
              <a:t> </a:t>
            </a:r>
            <a:r>
              <a:rPr lang="pl-PL" b="1" dirty="0" err="1"/>
              <a:t>can</a:t>
            </a:r>
            <a:r>
              <a:rPr lang="pl-PL" b="1" dirty="0"/>
              <a:t> I </a:t>
            </a:r>
            <a:r>
              <a:rPr lang="pl-PL" b="1" dirty="0" err="1"/>
              <a:t>receive</a:t>
            </a:r>
            <a:r>
              <a:rPr lang="pl-PL" b="1" dirty="0"/>
              <a:t> a </a:t>
            </a:r>
            <a:r>
              <a:rPr lang="pl-PL" b="1" dirty="0" err="1"/>
              <a:t>permit</a:t>
            </a:r>
            <a:r>
              <a:rPr lang="pl-PL" b="1" dirty="0"/>
              <a:t>?</a:t>
            </a:r>
          </a:p>
          <a:p>
            <a:pPr marL="712788" indent="-177800" algn="just"/>
            <a:r>
              <a:rPr lang="pl-PL" dirty="0">
                <a:solidFill>
                  <a:srgbClr val="C00000"/>
                </a:solidFill>
              </a:rPr>
              <a:t> 	</a:t>
            </a:r>
            <a:r>
              <a:rPr lang="pl-PL" dirty="0"/>
              <a:t>1st </a:t>
            </a:r>
            <a:r>
              <a:rPr lang="pl-PL" dirty="0" err="1"/>
              <a:t>permit</a:t>
            </a:r>
            <a:r>
              <a:rPr lang="pl-PL" dirty="0"/>
              <a:t> – 15 </a:t>
            </a:r>
            <a:r>
              <a:rPr lang="pl-PL" dirty="0" err="1"/>
              <a:t>months</a:t>
            </a:r>
            <a:r>
              <a:rPr lang="pl-PL" dirty="0"/>
              <a:t> (not </a:t>
            </a:r>
            <a:r>
              <a:rPr lang="pl-PL" dirty="0" err="1"/>
              <a:t>longer</a:t>
            </a:r>
            <a:r>
              <a:rPr lang="pl-PL" dirty="0"/>
              <a:t> </a:t>
            </a:r>
            <a:r>
              <a:rPr lang="pl-PL" dirty="0" err="1"/>
              <a:t>than</a:t>
            </a:r>
            <a:r>
              <a:rPr lang="pl-PL" dirty="0"/>
              <a:t> </a:t>
            </a:r>
            <a:r>
              <a:rPr lang="pl-PL" dirty="0" err="1"/>
              <a:t>up</a:t>
            </a:r>
            <a:r>
              <a:rPr lang="pl-PL" dirty="0"/>
              <a:t> to 3 </a:t>
            </a:r>
            <a:r>
              <a:rPr lang="pl-PL" dirty="0" err="1"/>
              <a:t>months</a:t>
            </a:r>
            <a:r>
              <a:rPr lang="pl-PL" dirty="0"/>
              <a:t> </a:t>
            </a:r>
            <a:r>
              <a:rPr lang="pl-PL" dirty="0" err="1"/>
              <a:t>after</a:t>
            </a:r>
            <a:r>
              <a:rPr lang="pl-PL" dirty="0"/>
              <a:t> </a:t>
            </a:r>
            <a:r>
              <a:rPr lang="pl-PL" dirty="0" err="1"/>
              <a:t>your</a:t>
            </a:r>
            <a:r>
              <a:rPr lang="pl-PL" dirty="0"/>
              <a:t> 	</a:t>
            </a:r>
            <a:r>
              <a:rPr lang="pl-PL" dirty="0" err="1"/>
              <a:t>graduation</a:t>
            </a:r>
            <a:r>
              <a:rPr lang="pl-PL" dirty="0"/>
              <a:t>), </a:t>
            </a:r>
            <a:endParaRPr lang="pl-PL" dirty="0">
              <a:solidFill>
                <a:srgbClr val="C00000"/>
              </a:solidFill>
            </a:endParaRPr>
          </a:p>
          <a:p>
            <a:pPr marL="712788" indent="-177800" algn="just"/>
            <a:r>
              <a:rPr lang="pl-PL" dirty="0">
                <a:solidFill>
                  <a:srgbClr val="C00000"/>
                </a:solidFill>
              </a:rPr>
              <a:t> 	</a:t>
            </a:r>
            <a:r>
              <a:rPr lang="pl-PL" dirty="0"/>
              <a:t>2nd and </a:t>
            </a:r>
            <a:r>
              <a:rPr lang="pl-PL" dirty="0" err="1"/>
              <a:t>next</a:t>
            </a:r>
            <a:r>
              <a:rPr lang="pl-PL" dirty="0"/>
              <a:t> – </a:t>
            </a:r>
            <a:r>
              <a:rPr lang="pl-PL" dirty="0" err="1"/>
              <a:t>up</a:t>
            </a:r>
            <a:r>
              <a:rPr lang="pl-PL" dirty="0"/>
              <a:t> to 3 </a:t>
            </a:r>
            <a:r>
              <a:rPr lang="pl-PL" dirty="0" err="1"/>
              <a:t>years</a:t>
            </a:r>
            <a:r>
              <a:rPr lang="pl-PL" dirty="0"/>
              <a:t> (not </a:t>
            </a:r>
            <a:r>
              <a:rPr lang="pl-PL" dirty="0" err="1"/>
              <a:t>longer</a:t>
            </a:r>
            <a:r>
              <a:rPr lang="pl-PL" dirty="0"/>
              <a:t> </a:t>
            </a:r>
            <a:r>
              <a:rPr lang="pl-PL" dirty="0" err="1"/>
              <a:t>than</a:t>
            </a:r>
            <a:r>
              <a:rPr lang="pl-PL" dirty="0"/>
              <a:t> </a:t>
            </a:r>
            <a:r>
              <a:rPr lang="pl-PL" dirty="0" err="1"/>
              <a:t>up</a:t>
            </a:r>
            <a:r>
              <a:rPr lang="pl-PL" dirty="0"/>
              <a:t> to 3 </a:t>
            </a:r>
            <a:r>
              <a:rPr lang="pl-PL" dirty="0" err="1"/>
              <a:t>months</a:t>
            </a:r>
            <a:r>
              <a:rPr lang="pl-PL" dirty="0"/>
              <a:t> </a:t>
            </a:r>
            <a:r>
              <a:rPr lang="pl-PL" dirty="0" err="1"/>
              <a:t>after</a:t>
            </a:r>
            <a:r>
              <a:rPr lang="pl-PL" dirty="0"/>
              <a:t> </a:t>
            </a:r>
            <a:r>
              <a:rPr lang="pl-PL" dirty="0" err="1"/>
              <a:t>your</a:t>
            </a:r>
            <a:r>
              <a:rPr lang="pl-PL" dirty="0"/>
              <a:t> </a:t>
            </a:r>
            <a:r>
              <a:rPr lang="pl-PL" dirty="0" err="1"/>
              <a:t>studies</a:t>
            </a:r>
            <a:r>
              <a:rPr lang="pl-PL" dirty="0"/>
              <a:t>)</a:t>
            </a:r>
          </a:p>
          <a:p>
            <a:pPr marL="534988" indent="0" algn="just">
              <a:buNone/>
            </a:pPr>
            <a:endParaRPr lang="pl-PL" dirty="0"/>
          </a:p>
          <a:p>
            <a:pPr marL="534988" indent="0" algn="just">
              <a:buNone/>
            </a:pPr>
            <a:r>
              <a:rPr lang="pl-PL" b="1" dirty="0"/>
              <a:t>How </a:t>
            </a:r>
            <a:r>
              <a:rPr lang="pl-PL" b="1" dirty="0" err="1"/>
              <a:t>long</a:t>
            </a:r>
            <a:r>
              <a:rPr lang="pl-PL" b="1" dirty="0"/>
              <a:t> </a:t>
            </a:r>
            <a:r>
              <a:rPr lang="pl-PL" b="1" dirty="0" err="1"/>
              <a:t>will</a:t>
            </a:r>
            <a:r>
              <a:rPr lang="pl-PL" b="1" dirty="0"/>
              <a:t> I </a:t>
            </a:r>
            <a:r>
              <a:rPr lang="pl-PL" b="1" dirty="0" err="1"/>
              <a:t>wait</a:t>
            </a:r>
            <a:r>
              <a:rPr lang="pl-PL" b="1" dirty="0"/>
              <a:t> for the </a:t>
            </a:r>
            <a:r>
              <a:rPr lang="pl-PL" b="1" dirty="0" err="1"/>
              <a:t>decision</a:t>
            </a:r>
            <a:r>
              <a:rPr lang="pl-PL" b="1" dirty="0"/>
              <a:t> in my </a:t>
            </a:r>
            <a:r>
              <a:rPr lang="pl-PL" b="1" dirty="0" err="1"/>
              <a:t>case</a:t>
            </a:r>
            <a:r>
              <a:rPr lang="pl-PL" b="1" dirty="0"/>
              <a:t>?</a:t>
            </a:r>
          </a:p>
          <a:p>
            <a:pPr marL="992188" indent="-457200" algn="just"/>
            <a:r>
              <a:rPr lang="pl-PL" dirty="0">
                <a:solidFill>
                  <a:srgbClr val="C00000"/>
                </a:solidFill>
              </a:rPr>
              <a:t> </a:t>
            </a:r>
            <a:r>
              <a:rPr lang="pl-PL" dirty="0"/>
              <a:t>60 </a:t>
            </a:r>
            <a:r>
              <a:rPr lang="pl-PL" dirty="0" err="1"/>
              <a:t>days</a:t>
            </a:r>
            <a:r>
              <a:rPr lang="pl-PL" dirty="0"/>
              <a:t> (law); </a:t>
            </a:r>
            <a:r>
              <a:rPr lang="pl-PL" dirty="0" err="1"/>
              <a:t>around</a:t>
            </a:r>
            <a:r>
              <a:rPr lang="pl-PL" dirty="0"/>
              <a:t> 8 </a:t>
            </a:r>
            <a:r>
              <a:rPr lang="pl-PL" dirty="0" err="1"/>
              <a:t>months</a:t>
            </a:r>
            <a:r>
              <a:rPr lang="pl-PL" dirty="0"/>
              <a:t> for TRC (</a:t>
            </a:r>
            <a:r>
              <a:rPr lang="pl-PL" dirty="0" err="1"/>
              <a:t>practice</a:t>
            </a:r>
            <a:r>
              <a:rPr lang="pl-PL" dirty="0"/>
              <a:t>)</a:t>
            </a:r>
          </a:p>
          <a:p>
            <a:pPr marL="992188" indent="-457200" algn="just"/>
            <a:r>
              <a:rPr lang="en-US" dirty="0"/>
              <a:t>Request for urgent consideration of the case</a:t>
            </a:r>
            <a:r>
              <a:rPr lang="pl-PL" dirty="0"/>
              <a:t>/ </a:t>
            </a:r>
            <a:r>
              <a:rPr lang="pl-PL" dirty="0" err="1"/>
              <a:t>complaint</a:t>
            </a:r>
            <a:r>
              <a:rPr lang="pl-PL" dirty="0"/>
              <a:t> to the </a:t>
            </a:r>
            <a:r>
              <a:rPr lang="pl-PL" dirty="0" err="1"/>
              <a:t>administrative</a:t>
            </a:r>
            <a:r>
              <a:rPr lang="pl-PL" dirty="0"/>
              <a:t> </a:t>
            </a:r>
            <a:r>
              <a:rPr lang="pl-PL" dirty="0" err="1"/>
              <a:t>court</a:t>
            </a:r>
            <a:r>
              <a:rPr lang="pl-PL" dirty="0"/>
              <a:t> on the </a:t>
            </a:r>
            <a:r>
              <a:rPr lang="pl-PL" dirty="0" err="1"/>
              <a:t>failure</a:t>
            </a:r>
            <a:r>
              <a:rPr lang="pl-PL" dirty="0"/>
              <a:t> to </a:t>
            </a:r>
            <a:r>
              <a:rPr lang="pl-PL" dirty="0" err="1"/>
              <a:t>act</a:t>
            </a: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24328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a:bodyPr>
          <a:lstStyle/>
          <a:p>
            <a:pPr marL="0" indent="0" algn="just">
              <a:buNone/>
              <a:tabLst>
                <a:tab pos="450850" algn="l"/>
              </a:tabLst>
            </a:pPr>
            <a:r>
              <a:rPr lang="pl-PL" dirty="0"/>
              <a:t>	</a:t>
            </a:r>
            <a:r>
              <a:rPr lang="pl-PL" b="1" dirty="0" err="1"/>
              <a:t>Can</a:t>
            </a:r>
            <a:r>
              <a:rPr lang="pl-PL" b="1" dirty="0"/>
              <a:t> I </a:t>
            </a:r>
            <a:r>
              <a:rPr lang="pl-PL" b="1" dirty="0" err="1"/>
              <a:t>prolong</a:t>
            </a:r>
            <a:r>
              <a:rPr lang="pl-PL" b="1" dirty="0"/>
              <a:t> my </a:t>
            </a:r>
            <a:r>
              <a:rPr lang="pl-PL" b="1" dirty="0" err="1"/>
              <a:t>legal</a:t>
            </a:r>
            <a:r>
              <a:rPr lang="pl-PL" b="1" dirty="0"/>
              <a:t> </a:t>
            </a:r>
            <a:r>
              <a:rPr lang="pl-PL" b="1" dirty="0" err="1"/>
              <a:t>stay</a:t>
            </a:r>
            <a:r>
              <a:rPr lang="pl-PL" b="1" dirty="0"/>
              <a:t> </a:t>
            </a:r>
            <a:r>
              <a:rPr lang="pl-PL" b="1" dirty="0" err="1"/>
              <a:t>after</a:t>
            </a:r>
            <a:r>
              <a:rPr lang="pl-PL" b="1" dirty="0"/>
              <a:t> </a:t>
            </a:r>
            <a:r>
              <a:rPr lang="pl-PL" b="1" dirty="0" err="1"/>
              <a:t>graduation</a:t>
            </a:r>
            <a:r>
              <a:rPr lang="pl-PL" b="1" dirty="0"/>
              <a:t>?</a:t>
            </a:r>
          </a:p>
          <a:p>
            <a:pPr marL="712788" indent="-177800" algn="just"/>
            <a:r>
              <a:rPr lang="pl-PL" dirty="0">
                <a:solidFill>
                  <a:srgbClr val="C00000"/>
                </a:solidFill>
              </a:rPr>
              <a:t> 	</a:t>
            </a:r>
            <a:r>
              <a:rPr lang="pl-PL" dirty="0" err="1"/>
              <a:t>residence</a:t>
            </a:r>
            <a:r>
              <a:rPr lang="pl-PL" dirty="0"/>
              <a:t> </a:t>
            </a:r>
            <a:r>
              <a:rPr lang="pl-PL" dirty="0" err="1"/>
              <a:t>permit</a:t>
            </a:r>
            <a:r>
              <a:rPr lang="pl-PL" dirty="0"/>
              <a:t> for </a:t>
            </a:r>
            <a:r>
              <a:rPr lang="pl-PL" dirty="0" err="1"/>
              <a:t>work</a:t>
            </a:r>
            <a:endParaRPr lang="pl-PL" dirty="0"/>
          </a:p>
          <a:p>
            <a:pPr marL="712788" indent="-177800" algn="just"/>
            <a:r>
              <a:rPr lang="pl-PL" dirty="0">
                <a:solidFill>
                  <a:srgbClr val="C00000"/>
                </a:solidFill>
              </a:rPr>
              <a:t>	</a:t>
            </a:r>
            <a:r>
              <a:rPr lang="pl-PL" dirty="0" err="1"/>
              <a:t>residence</a:t>
            </a:r>
            <a:r>
              <a:rPr lang="pl-PL" dirty="0"/>
              <a:t> </a:t>
            </a:r>
            <a:r>
              <a:rPr lang="pl-PL" dirty="0" err="1"/>
              <a:t>permit</a:t>
            </a:r>
            <a:r>
              <a:rPr lang="pl-PL" dirty="0"/>
              <a:t> to </a:t>
            </a:r>
            <a:r>
              <a:rPr lang="pl-PL" dirty="0" err="1"/>
              <a:t>look</a:t>
            </a:r>
            <a:r>
              <a:rPr lang="pl-PL" dirty="0"/>
              <a:t> out for a </a:t>
            </a:r>
            <a:r>
              <a:rPr lang="pl-PL" dirty="0" err="1"/>
              <a:t>job</a:t>
            </a:r>
            <a:r>
              <a:rPr lang="pl-PL" dirty="0"/>
              <a:t> (9 </a:t>
            </a:r>
            <a:r>
              <a:rPr lang="pl-PL" dirty="0" err="1"/>
              <a:t>months</a:t>
            </a:r>
            <a:r>
              <a:rPr lang="pl-PL" dirty="0"/>
              <a:t>)</a:t>
            </a:r>
          </a:p>
          <a:p>
            <a:pPr marL="712788" indent="-177800" algn="just"/>
            <a:r>
              <a:rPr lang="pl-PL" dirty="0">
                <a:solidFill>
                  <a:srgbClr val="C00000"/>
                </a:solidFill>
              </a:rPr>
              <a:t>  </a:t>
            </a:r>
            <a:r>
              <a:rPr lang="pl-PL" dirty="0" err="1"/>
              <a:t>other</a:t>
            </a:r>
            <a:r>
              <a:rPr lang="pl-PL" dirty="0"/>
              <a:t>, i.e. </a:t>
            </a:r>
            <a:r>
              <a:rPr lang="pl-PL" dirty="0" err="1"/>
              <a:t>studies</a:t>
            </a:r>
            <a:r>
              <a:rPr lang="pl-PL" dirty="0"/>
              <a:t>, family</a:t>
            </a:r>
          </a:p>
          <a:p>
            <a:pPr marL="712788" indent="-177800" algn="just"/>
            <a:r>
              <a:rPr lang="pl-PL" dirty="0">
                <a:solidFill>
                  <a:srgbClr val="C00000"/>
                </a:solidFill>
              </a:rPr>
              <a:t> </a:t>
            </a:r>
            <a:r>
              <a:rPr lang="pl-PL" dirty="0" err="1"/>
              <a:t>long</a:t>
            </a:r>
            <a:r>
              <a:rPr lang="pl-PL" dirty="0"/>
              <a:t> term EU </a:t>
            </a:r>
            <a:r>
              <a:rPr lang="pl-PL" dirty="0" err="1"/>
              <a:t>residency</a:t>
            </a:r>
            <a:r>
              <a:rPr lang="pl-PL" dirty="0"/>
              <a:t> (</a:t>
            </a:r>
            <a:r>
              <a:rPr lang="pl-PL" dirty="0" err="1"/>
              <a:t>your</a:t>
            </a:r>
            <a:r>
              <a:rPr lang="pl-PL" dirty="0"/>
              <a:t> </a:t>
            </a:r>
            <a:r>
              <a:rPr lang="pl-PL" dirty="0" err="1"/>
              <a:t>stay</a:t>
            </a:r>
            <a:r>
              <a:rPr lang="pl-PL" dirty="0"/>
              <a:t> on a student visa </a:t>
            </a:r>
            <a:r>
              <a:rPr lang="pl-PL" dirty="0" err="1"/>
              <a:t>counts</a:t>
            </a:r>
            <a:r>
              <a:rPr lang="pl-PL" dirty="0"/>
              <a:t> as a half)</a:t>
            </a:r>
          </a:p>
          <a:p>
            <a:pPr marL="712788" indent="-177800" algn="just"/>
            <a:r>
              <a:rPr lang="pl-PL" dirty="0">
                <a:solidFill>
                  <a:srgbClr val="C00000"/>
                </a:solidFill>
              </a:rPr>
              <a:t> </a:t>
            </a:r>
            <a:r>
              <a:rPr lang="pl-PL" dirty="0"/>
              <a:t>permanent </a:t>
            </a:r>
            <a:r>
              <a:rPr lang="pl-PL" dirty="0" err="1"/>
              <a:t>residency</a:t>
            </a:r>
            <a:r>
              <a:rPr lang="pl-PL" dirty="0"/>
              <a:t> </a:t>
            </a:r>
            <a:r>
              <a:rPr lang="pl-PL" dirty="0" err="1"/>
              <a:t>based</a:t>
            </a:r>
            <a:r>
              <a:rPr lang="pl-PL" dirty="0"/>
              <a:t> on </a:t>
            </a:r>
            <a:r>
              <a:rPr lang="pl-PL" dirty="0" err="1"/>
              <a:t>Polish</a:t>
            </a:r>
            <a:r>
              <a:rPr lang="pl-PL" dirty="0"/>
              <a:t> </a:t>
            </a:r>
            <a:r>
              <a:rPr lang="pl-PL" dirty="0" err="1"/>
              <a:t>roots</a:t>
            </a:r>
            <a:endParaRPr lang="pl-PL" dirty="0"/>
          </a:p>
          <a:p>
            <a:pPr marL="712788" indent="-177800" algn="just"/>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148956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590843" y="1519530"/>
            <a:ext cx="10762957" cy="4771046"/>
          </a:xfrm>
        </p:spPr>
        <p:txBody>
          <a:bodyPr>
            <a:normAutofit fontScale="77500" lnSpcReduction="20000"/>
          </a:bodyPr>
          <a:lstStyle/>
          <a:p>
            <a:pPr marL="0" indent="0" algn="just">
              <a:buNone/>
              <a:tabLst>
                <a:tab pos="450850" algn="l"/>
              </a:tabLst>
            </a:pPr>
            <a:r>
              <a:rPr lang="pl-PL" dirty="0"/>
              <a:t>	</a:t>
            </a:r>
            <a:r>
              <a:rPr lang="pl-PL" b="1" dirty="0"/>
              <a:t>WHAT CAN I DO IF I RECEIVED A NEGATIVE DECISION?</a:t>
            </a:r>
          </a:p>
          <a:p>
            <a:pPr marL="534988" indent="0" algn="just">
              <a:lnSpc>
                <a:spcPct val="120000"/>
              </a:lnSpc>
              <a:buNone/>
            </a:pPr>
            <a:r>
              <a:rPr lang="pl-PL" dirty="0">
                <a:solidFill>
                  <a:srgbClr val="C00000"/>
                </a:solidFill>
              </a:rPr>
              <a:t>1. </a:t>
            </a:r>
            <a:r>
              <a:rPr lang="pl-PL" dirty="0" err="1">
                <a:solidFill>
                  <a:srgbClr val="C00000"/>
                </a:solidFill>
              </a:rPr>
              <a:t>Appeal</a:t>
            </a:r>
            <a:r>
              <a:rPr lang="pl-PL" dirty="0"/>
              <a:t> </a:t>
            </a:r>
            <a:r>
              <a:rPr lang="pl-PL" dirty="0" err="1"/>
              <a:t>within</a:t>
            </a:r>
            <a:r>
              <a:rPr lang="pl-PL" dirty="0"/>
              <a:t> 14 </a:t>
            </a:r>
            <a:r>
              <a:rPr lang="pl-PL" dirty="0" err="1"/>
              <a:t>days</a:t>
            </a:r>
            <a:r>
              <a:rPr lang="pl-PL" dirty="0"/>
              <a:t> to the </a:t>
            </a:r>
            <a:r>
              <a:rPr lang="pl-PL" dirty="0" err="1"/>
              <a:t>Head</a:t>
            </a:r>
            <a:r>
              <a:rPr lang="pl-PL" dirty="0"/>
              <a:t> of the Office for </a:t>
            </a:r>
            <a:r>
              <a:rPr lang="pl-PL" dirty="0" err="1"/>
              <a:t>Foreigners</a:t>
            </a:r>
            <a:r>
              <a:rPr lang="pl-PL" dirty="0"/>
              <a:t> (</a:t>
            </a:r>
            <a:r>
              <a:rPr lang="pl-PL" dirty="0" err="1"/>
              <a:t>your</a:t>
            </a:r>
            <a:r>
              <a:rPr lang="pl-PL" dirty="0"/>
              <a:t> </a:t>
            </a:r>
            <a:r>
              <a:rPr lang="pl-PL" dirty="0" err="1"/>
              <a:t>rights</a:t>
            </a:r>
            <a:r>
              <a:rPr lang="pl-PL" dirty="0"/>
              <a:t> and </a:t>
            </a:r>
            <a:r>
              <a:rPr lang="pl-PL" dirty="0" err="1"/>
              <a:t>obligations</a:t>
            </a:r>
            <a:r>
              <a:rPr lang="pl-PL" dirty="0"/>
              <a:t> do not </a:t>
            </a:r>
            <a:r>
              <a:rPr lang="pl-PL" dirty="0" err="1"/>
              <a:t>change</a:t>
            </a:r>
            <a:r>
              <a:rPr lang="pl-PL" dirty="0"/>
              <a:t>) </a:t>
            </a:r>
            <a:r>
              <a:rPr lang="pl-PL" b="1" dirty="0" err="1"/>
              <a:t>Attention</a:t>
            </a:r>
            <a:r>
              <a:rPr lang="pl-PL" b="1" dirty="0"/>
              <a:t>!</a:t>
            </a:r>
            <a:r>
              <a:rPr lang="pl-PL" dirty="0"/>
              <a:t> </a:t>
            </a:r>
            <a:r>
              <a:rPr lang="pl-PL" dirty="0" err="1"/>
              <a:t>You</a:t>
            </a:r>
            <a:r>
              <a:rPr lang="pl-PL" dirty="0"/>
              <a:t> </a:t>
            </a:r>
            <a:r>
              <a:rPr lang="pl-PL" dirty="0" err="1"/>
              <a:t>lodge</a:t>
            </a:r>
            <a:r>
              <a:rPr lang="pl-PL" dirty="0"/>
              <a:t> the </a:t>
            </a:r>
            <a:r>
              <a:rPr lang="pl-PL" dirty="0" err="1"/>
              <a:t>appeal</a:t>
            </a:r>
            <a:r>
              <a:rPr lang="pl-PL" dirty="0"/>
              <a:t> to the </a:t>
            </a:r>
            <a:r>
              <a:rPr lang="pl-PL" dirty="0" err="1"/>
              <a:t>Voivode</a:t>
            </a:r>
            <a:r>
              <a:rPr lang="pl-PL" dirty="0"/>
              <a:t> </a:t>
            </a:r>
            <a:r>
              <a:rPr lang="pl-PL" dirty="0" err="1"/>
              <a:t>office</a:t>
            </a:r>
            <a:r>
              <a:rPr lang="pl-PL" dirty="0"/>
              <a:t>.</a:t>
            </a:r>
          </a:p>
          <a:p>
            <a:pPr marL="534988" indent="0" algn="just">
              <a:buNone/>
            </a:pPr>
            <a:endParaRPr lang="pl-PL" dirty="0"/>
          </a:p>
          <a:p>
            <a:pPr marL="534988" indent="0" algn="just">
              <a:lnSpc>
                <a:spcPct val="120000"/>
              </a:lnSpc>
              <a:buNone/>
            </a:pPr>
            <a:r>
              <a:rPr lang="pl-PL" dirty="0">
                <a:solidFill>
                  <a:srgbClr val="C00000"/>
                </a:solidFill>
              </a:rPr>
              <a:t>2. </a:t>
            </a:r>
            <a:r>
              <a:rPr lang="pl-PL" dirty="0" err="1">
                <a:solidFill>
                  <a:srgbClr val="C00000"/>
                </a:solidFill>
              </a:rPr>
              <a:t>Leave</a:t>
            </a:r>
            <a:r>
              <a:rPr lang="pl-PL" dirty="0"/>
              <a:t> Poland and EU </a:t>
            </a:r>
            <a:r>
              <a:rPr lang="pl-PL" dirty="0" err="1"/>
              <a:t>countries</a:t>
            </a:r>
            <a:r>
              <a:rPr lang="pl-PL" dirty="0"/>
              <a:t> </a:t>
            </a:r>
            <a:r>
              <a:rPr lang="pl-PL" dirty="0" err="1"/>
              <a:t>within</a:t>
            </a:r>
            <a:r>
              <a:rPr lang="pl-PL" dirty="0"/>
              <a:t> 44 </a:t>
            </a:r>
            <a:r>
              <a:rPr lang="pl-PL" dirty="0" err="1"/>
              <a:t>days</a:t>
            </a:r>
            <a:r>
              <a:rPr lang="pl-PL" dirty="0"/>
              <a:t> from the </a:t>
            </a:r>
            <a:r>
              <a:rPr lang="pl-PL" dirty="0" err="1"/>
              <a:t>date</a:t>
            </a:r>
            <a:r>
              <a:rPr lang="pl-PL" dirty="0"/>
              <a:t> </a:t>
            </a:r>
            <a:r>
              <a:rPr lang="pl-PL" dirty="0" err="1"/>
              <a:t>that</a:t>
            </a:r>
            <a:r>
              <a:rPr lang="pl-PL" dirty="0"/>
              <a:t> </a:t>
            </a:r>
            <a:r>
              <a:rPr lang="pl-PL" dirty="0" err="1"/>
              <a:t>you</a:t>
            </a:r>
            <a:r>
              <a:rPr lang="pl-PL" dirty="0"/>
              <a:t> </a:t>
            </a:r>
            <a:r>
              <a:rPr lang="pl-PL" dirty="0" err="1"/>
              <a:t>were</a:t>
            </a:r>
            <a:r>
              <a:rPr lang="pl-PL" dirty="0"/>
              <a:t> </a:t>
            </a:r>
            <a:r>
              <a:rPr lang="pl-PL" dirty="0" err="1"/>
              <a:t>served</a:t>
            </a:r>
            <a:r>
              <a:rPr lang="pl-PL" dirty="0"/>
              <a:t> with a </a:t>
            </a:r>
            <a:r>
              <a:rPr lang="pl-PL" dirty="0" err="1"/>
              <a:t>negative</a:t>
            </a:r>
            <a:r>
              <a:rPr lang="pl-PL" dirty="0"/>
              <a:t> </a:t>
            </a:r>
            <a:r>
              <a:rPr lang="pl-PL" dirty="0" err="1"/>
              <a:t>decision</a:t>
            </a:r>
            <a:r>
              <a:rPr lang="pl-PL" dirty="0"/>
              <a:t> (30 </a:t>
            </a:r>
            <a:r>
              <a:rPr lang="pl-PL" dirty="0" err="1"/>
              <a:t>days</a:t>
            </a:r>
            <a:r>
              <a:rPr lang="pl-PL" dirty="0"/>
              <a:t> </a:t>
            </a:r>
            <a:r>
              <a:rPr lang="pl-PL" dirty="0" err="1"/>
              <a:t>if</a:t>
            </a:r>
            <a:r>
              <a:rPr lang="pl-PL" dirty="0"/>
              <a:t> </a:t>
            </a:r>
            <a:r>
              <a:rPr lang="pl-PL" dirty="0" err="1"/>
              <a:t>you</a:t>
            </a:r>
            <a:r>
              <a:rPr lang="pl-PL" dirty="0"/>
              <a:t> </a:t>
            </a:r>
            <a:r>
              <a:rPr lang="pl-PL" dirty="0" err="1"/>
              <a:t>received</a:t>
            </a:r>
            <a:r>
              <a:rPr lang="pl-PL" dirty="0"/>
              <a:t> a </a:t>
            </a:r>
            <a:r>
              <a:rPr lang="pl-PL" dirty="0" err="1"/>
              <a:t>negative</a:t>
            </a:r>
            <a:r>
              <a:rPr lang="pl-PL" dirty="0"/>
              <a:t> </a:t>
            </a:r>
            <a:r>
              <a:rPr lang="pl-PL" dirty="0" err="1"/>
              <a:t>decision</a:t>
            </a:r>
            <a:r>
              <a:rPr lang="pl-PL" dirty="0"/>
              <a:t> from the </a:t>
            </a:r>
            <a:r>
              <a:rPr lang="pl-PL" dirty="0" err="1"/>
              <a:t>Head</a:t>
            </a:r>
            <a:r>
              <a:rPr lang="pl-PL" dirty="0"/>
              <a:t> of the Office for </a:t>
            </a:r>
            <a:r>
              <a:rPr lang="pl-PL" dirty="0" err="1"/>
              <a:t>Foreigners</a:t>
            </a:r>
            <a:r>
              <a:rPr lang="pl-PL" dirty="0"/>
              <a:t>)</a:t>
            </a:r>
          </a:p>
          <a:p>
            <a:pPr marL="534988" indent="0" algn="just">
              <a:buNone/>
            </a:pPr>
            <a:endParaRPr lang="pl-PL" dirty="0"/>
          </a:p>
          <a:p>
            <a:pPr marL="534988" indent="0" algn="just">
              <a:lnSpc>
                <a:spcPct val="120000"/>
              </a:lnSpc>
              <a:buNone/>
            </a:pPr>
            <a:r>
              <a:rPr lang="pl-PL" dirty="0">
                <a:solidFill>
                  <a:srgbClr val="C00000"/>
                </a:solidFill>
              </a:rPr>
              <a:t>3. </a:t>
            </a:r>
            <a:r>
              <a:rPr lang="pl-PL" dirty="0" err="1"/>
              <a:t>If</a:t>
            </a:r>
            <a:r>
              <a:rPr lang="pl-PL" dirty="0"/>
              <a:t> </a:t>
            </a:r>
            <a:r>
              <a:rPr lang="pl-PL" dirty="0" err="1"/>
              <a:t>you</a:t>
            </a:r>
            <a:r>
              <a:rPr lang="pl-PL" dirty="0"/>
              <a:t> </a:t>
            </a:r>
            <a:r>
              <a:rPr lang="pl-PL" dirty="0" err="1"/>
              <a:t>received</a:t>
            </a:r>
            <a:r>
              <a:rPr lang="pl-PL" dirty="0"/>
              <a:t> a </a:t>
            </a:r>
            <a:r>
              <a:rPr lang="pl-PL" dirty="0" err="1"/>
              <a:t>negative</a:t>
            </a:r>
            <a:r>
              <a:rPr lang="pl-PL" dirty="0"/>
              <a:t> </a:t>
            </a:r>
            <a:r>
              <a:rPr lang="pl-PL" dirty="0" err="1"/>
              <a:t>decision</a:t>
            </a:r>
            <a:r>
              <a:rPr lang="pl-PL" dirty="0"/>
              <a:t> from the </a:t>
            </a:r>
            <a:r>
              <a:rPr lang="pl-PL" dirty="0" err="1"/>
              <a:t>Head</a:t>
            </a:r>
            <a:r>
              <a:rPr lang="pl-PL" dirty="0"/>
              <a:t> of the Office for </a:t>
            </a:r>
            <a:r>
              <a:rPr lang="pl-PL" dirty="0" err="1"/>
              <a:t>Foreigners</a:t>
            </a:r>
            <a:r>
              <a:rPr lang="pl-PL" dirty="0"/>
              <a:t> </a:t>
            </a:r>
            <a:r>
              <a:rPr lang="pl-PL" dirty="0" err="1"/>
              <a:t>you</a:t>
            </a:r>
            <a:r>
              <a:rPr lang="pl-PL" dirty="0"/>
              <a:t> </a:t>
            </a:r>
            <a:r>
              <a:rPr lang="pl-PL" dirty="0" err="1"/>
              <a:t>can</a:t>
            </a:r>
            <a:r>
              <a:rPr lang="pl-PL" dirty="0"/>
              <a:t> </a:t>
            </a:r>
            <a:r>
              <a:rPr lang="pl-PL" dirty="0" err="1">
                <a:solidFill>
                  <a:srgbClr val="C00000"/>
                </a:solidFill>
              </a:rPr>
              <a:t>lodge</a:t>
            </a:r>
            <a:r>
              <a:rPr lang="pl-PL" dirty="0">
                <a:solidFill>
                  <a:srgbClr val="C00000"/>
                </a:solidFill>
              </a:rPr>
              <a:t> a </a:t>
            </a:r>
            <a:r>
              <a:rPr lang="pl-PL" dirty="0" err="1">
                <a:solidFill>
                  <a:srgbClr val="C00000"/>
                </a:solidFill>
              </a:rPr>
              <a:t>complaint</a:t>
            </a:r>
            <a:r>
              <a:rPr lang="pl-PL" dirty="0">
                <a:solidFill>
                  <a:srgbClr val="C00000"/>
                </a:solidFill>
              </a:rPr>
              <a:t> </a:t>
            </a:r>
            <a:r>
              <a:rPr lang="pl-PL" dirty="0"/>
              <a:t>to the </a:t>
            </a:r>
            <a:r>
              <a:rPr lang="pl-PL" dirty="0" err="1"/>
              <a:t>Voivodship</a:t>
            </a:r>
            <a:r>
              <a:rPr lang="pl-PL" dirty="0"/>
              <a:t> </a:t>
            </a:r>
            <a:r>
              <a:rPr lang="pl-PL" dirty="0" err="1"/>
              <a:t>Administrative</a:t>
            </a:r>
            <a:r>
              <a:rPr lang="pl-PL" dirty="0"/>
              <a:t> Court </a:t>
            </a:r>
            <a:r>
              <a:rPr lang="pl-PL" dirty="0" err="1"/>
              <a:t>within</a:t>
            </a:r>
            <a:r>
              <a:rPr lang="pl-PL" dirty="0"/>
              <a:t> 30 </a:t>
            </a:r>
            <a:r>
              <a:rPr lang="pl-PL" dirty="0" err="1"/>
              <a:t>days</a:t>
            </a:r>
            <a:r>
              <a:rPr lang="pl-PL" dirty="0"/>
              <a:t>. </a:t>
            </a:r>
            <a:r>
              <a:rPr lang="pl-PL" dirty="0" err="1"/>
              <a:t>Yet</a:t>
            </a:r>
            <a:r>
              <a:rPr lang="pl-PL" dirty="0"/>
              <a:t>, </a:t>
            </a:r>
            <a:r>
              <a:rPr lang="pl-PL" dirty="0" err="1"/>
              <a:t>you</a:t>
            </a:r>
            <a:r>
              <a:rPr lang="pl-PL" dirty="0"/>
              <a:t> </a:t>
            </a:r>
            <a:r>
              <a:rPr lang="pl-PL" dirty="0" err="1"/>
              <a:t>still</a:t>
            </a:r>
            <a:r>
              <a:rPr lang="pl-PL" dirty="0"/>
              <a:t> </a:t>
            </a:r>
            <a:r>
              <a:rPr lang="pl-PL" dirty="0" err="1"/>
              <a:t>have</a:t>
            </a:r>
            <a:r>
              <a:rPr lang="pl-PL" dirty="0"/>
              <a:t> to </a:t>
            </a:r>
            <a:r>
              <a:rPr lang="pl-PL" dirty="0" err="1"/>
              <a:t>leave</a:t>
            </a:r>
            <a:r>
              <a:rPr lang="pl-PL" dirty="0"/>
              <a:t> Poland </a:t>
            </a:r>
            <a:r>
              <a:rPr lang="pl-PL" dirty="0" err="1"/>
              <a:t>within</a:t>
            </a:r>
            <a:r>
              <a:rPr lang="pl-PL" dirty="0"/>
              <a:t> </a:t>
            </a:r>
            <a:r>
              <a:rPr lang="pl-PL" dirty="0" err="1"/>
              <a:t>those</a:t>
            </a:r>
            <a:r>
              <a:rPr lang="pl-PL" dirty="0"/>
              <a:t> 30 </a:t>
            </a:r>
            <a:r>
              <a:rPr lang="pl-PL" dirty="0" err="1"/>
              <a:t>days</a:t>
            </a:r>
            <a:r>
              <a:rPr lang="pl-PL" dirty="0"/>
              <a:t> (</a:t>
            </a:r>
            <a:r>
              <a:rPr lang="pl-PL" dirty="0" err="1"/>
              <a:t>unless</a:t>
            </a:r>
            <a:r>
              <a:rPr lang="pl-PL" dirty="0"/>
              <a:t> </a:t>
            </a:r>
            <a:r>
              <a:rPr lang="pl-PL" dirty="0" err="1"/>
              <a:t>you</a:t>
            </a:r>
            <a:r>
              <a:rPr lang="pl-PL" dirty="0"/>
              <a:t> </a:t>
            </a:r>
            <a:r>
              <a:rPr lang="pl-PL" dirty="0" err="1"/>
              <a:t>have</a:t>
            </a:r>
            <a:r>
              <a:rPr lang="pl-PL" dirty="0"/>
              <a:t> </a:t>
            </a:r>
            <a:r>
              <a:rPr lang="pl-PL" dirty="0" err="1"/>
              <a:t>valid</a:t>
            </a:r>
            <a:r>
              <a:rPr lang="pl-PL" dirty="0"/>
              <a:t> visa/TRC/</a:t>
            </a:r>
            <a:r>
              <a:rPr lang="pl-PL" dirty="0" err="1"/>
              <a:t>other</a:t>
            </a:r>
            <a:r>
              <a:rPr lang="pl-PL" dirty="0"/>
              <a:t> </a:t>
            </a:r>
            <a:r>
              <a:rPr lang="pl-PL" dirty="0" err="1"/>
              <a:t>document</a:t>
            </a:r>
            <a:r>
              <a:rPr lang="pl-PL" dirty="0"/>
              <a:t> </a:t>
            </a:r>
            <a:r>
              <a:rPr lang="pl-PL" dirty="0" err="1"/>
              <a:t>allowing</a:t>
            </a:r>
            <a:r>
              <a:rPr lang="pl-PL" dirty="0"/>
              <a:t> </a:t>
            </a:r>
            <a:r>
              <a:rPr lang="pl-PL" dirty="0" err="1"/>
              <a:t>you</a:t>
            </a:r>
            <a:r>
              <a:rPr lang="pl-PL" dirty="0"/>
              <a:t> to </a:t>
            </a:r>
            <a:r>
              <a:rPr lang="pl-PL" dirty="0" err="1"/>
              <a:t>stay</a:t>
            </a:r>
            <a:r>
              <a:rPr lang="pl-PL" dirty="0"/>
              <a:t> in Poland). </a:t>
            </a:r>
            <a:r>
              <a:rPr lang="pl-PL" dirty="0" err="1"/>
              <a:t>Otherwise</a:t>
            </a:r>
            <a:r>
              <a:rPr lang="pl-PL" dirty="0"/>
              <a:t> </a:t>
            </a:r>
            <a:r>
              <a:rPr lang="pl-PL" dirty="0" err="1"/>
              <a:t>you</a:t>
            </a:r>
            <a:r>
              <a:rPr lang="pl-PL" dirty="0"/>
              <a:t> </a:t>
            </a:r>
            <a:r>
              <a:rPr lang="pl-PL" dirty="0" err="1"/>
              <a:t>could</a:t>
            </a:r>
            <a:r>
              <a:rPr lang="pl-PL" dirty="0"/>
              <a:t> be </a:t>
            </a:r>
            <a:r>
              <a:rPr lang="pl-PL" dirty="0" err="1"/>
              <a:t>deported</a:t>
            </a: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1447633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lnSpcReduction="10000"/>
          </a:bodyPr>
          <a:lstStyle/>
          <a:p>
            <a:pPr marL="0" indent="0" algn="just">
              <a:buNone/>
              <a:tabLst>
                <a:tab pos="450850" algn="l"/>
              </a:tabLst>
            </a:pPr>
            <a:r>
              <a:rPr lang="pl-PL" dirty="0"/>
              <a:t>	</a:t>
            </a:r>
            <a:r>
              <a:rPr lang="pl-PL" b="1" dirty="0"/>
              <a:t>RIGHTS AND OBLIGATIONS DURING THE PROCEDURE</a:t>
            </a:r>
          </a:p>
          <a:p>
            <a:pPr marL="712788" indent="-177800" algn="just"/>
            <a:r>
              <a:rPr lang="pl-PL" dirty="0">
                <a:solidFill>
                  <a:srgbClr val="C00000"/>
                </a:solidFill>
              </a:rPr>
              <a:t> </a:t>
            </a:r>
            <a:r>
              <a:rPr lang="pl-PL" dirty="0" err="1"/>
              <a:t>if</a:t>
            </a:r>
            <a:r>
              <a:rPr lang="pl-PL" dirty="0"/>
              <a:t> applied </a:t>
            </a:r>
            <a:r>
              <a:rPr lang="pl-PL" dirty="0" err="1"/>
              <a:t>while</a:t>
            </a:r>
            <a:r>
              <a:rPr lang="pl-PL" dirty="0"/>
              <a:t> </a:t>
            </a:r>
            <a:r>
              <a:rPr lang="pl-PL" dirty="0" err="1"/>
              <a:t>staying</a:t>
            </a:r>
            <a:r>
              <a:rPr lang="pl-PL" dirty="0"/>
              <a:t> </a:t>
            </a:r>
            <a:r>
              <a:rPr lang="pl-PL" dirty="0" err="1"/>
              <a:t>legally</a:t>
            </a:r>
            <a:r>
              <a:rPr lang="pl-PL" dirty="0"/>
              <a:t> in Poland, </a:t>
            </a:r>
            <a:r>
              <a:rPr lang="pl-PL" dirty="0" err="1"/>
              <a:t>you</a:t>
            </a:r>
            <a:r>
              <a:rPr lang="pl-PL" dirty="0"/>
              <a:t> </a:t>
            </a:r>
            <a:r>
              <a:rPr lang="pl-PL" dirty="0" err="1"/>
              <a:t>should</a:t>
            </a:r>
            <a:r>
              <a:rPr lang="pl-PL" dirty="0"/>
              <a:t> </a:t>
            </a:r>
            <a:r>
              <a:rPr lang="pl-PL" dirty="0" err="1"/>
              <a:t>receive</a:t>
            </a:r>
            <a:r>
              <a:rPr lang="pl-PL" dirty="0"/>
              <a:t> a </a:t>
            </a:r>
            <a:r>
              <a:rPr lang="pl-PL" dirty="0" err="1"/>
              <a:t>stamp</a:t>
            </a:r>
            <a:r>
              <a:rPr lang="pl-PL" dirty="0"/>
              <a:t> in </a:t>
            </a:r>
            <a:r>
              <a:rPr lang="pl-PL" dirty="0" err="1"/>
              <a:t>your</a:t>
            </a:r>
            <a:r>
              <a:rPr lang="pl-PL" dirty="0"/>
              <a:t> </a:t>
            </a:r>
            <a:r>
              <a:rPr lang="pl-PL" dirty="0" err="1"/>
              <a:t>passport</a:t>
            </a:r>
            <a:endParaRPr lang="pl-PL" dirty="0">
              <a:solidFill>
                <a:srgbClr val="C00000"/>
              </a:solidFill>
            </a:endParaRPr>
          </a:p>
          <a:p>
            <a:pPr marL="712788" indent="-177800" algn="just"/>
            <a:r>
              <a:rPr lang="pl-PL" dirty="0">
                <a:solidFill>
                  <a:srgbClr val="C00000"/>
                </a:solidFill>
              </a:rPr>
              <a:t> </a:t>
            </a:r>
            <a:r>
              <a:rPr lang="pl-PL" dirty="0" err="1"/>
              <a:t>you</a:t>
            </a:r>
            <a:r>
              <a:rPr lang="pl-PL" dirty="0"/>
              <a:t> </a:t>
            </a:r>
            <a:r>
              <a:rPr lang="pl-PL" dirty="0" err="1"/>
              <a:t>can</a:t>
            </a:r>
            <a:r>
              <a:rPr lang="pl-PL" dirty="0"/>
              <a:t> </a:t>
            </a:r>
            <a:r>
              <a:rPr lang="pl-PL" dirty="0" err="1"/>
              <a:t>legally</a:t>
            </a:r>
            <a:r>
              <a:rPr lang="pl-PL" dirty="0"/>
              <a:t> </a:t>
            </a:r>
            <a:r>
              <a:rPr lang="pl-PL" dirty="0" err="1"/>
              <a:t>stay</a:t>
            </a:r>
            <a:r>
              <a:rPr lang="pl-PL" dirty="0"/>
              <a:t> in Poland </a:t>
            </a:r>
            <a:r>
              <a:rPr lang="pl-PL" dirty="0" err="1"/>
              <a:t>during</a:t>
            </a:r>
            <a:r>
              <a:rPr lang="pl-PL" dirty="0"/>
              <a:t> </a:t>
            </a:r>
            <a:r>
              <a:rPr lang="pl-PL" dirty="0" err="1"/>
              <a:t>your</a:t>
            </a:r>
            <a:r>
              <a:rPr lang="pl-PL" dirty="0"/>
              <a:t> </a:t>
            </a:r>
            <a:r>
              <a:rPr lang="pl-PL" dirty="0" err="1"/>
              <a:t>procedure</a:t>
            </a:r>
            <a:r>
              <a:rPr lang="pl-PL" dirty="0"/>
              <a:t> (</a:t>
            </a:r>
            <a:r>
              <a:rPr lang="pl-PL" dirty="0" err="1"/>
              <a:t>also</a:t>
            </a:r>
            <a:r>
              <a:rPr lang="pl-PL" dirty="0"/>
              <a:t> </a:t>
            </a:r>
            <a:r>
              <a:rPr lang="pl-PL" dirty="0" err="1"/>
              <a:t>at</a:t>
            </a:r>
            <a:r>
              <a:rPr lang="pl-PL" dirty="0"/>
              <a:t> the </a:t>
            </a:r>
            <a:r>
              <a:rPr lang="pl-PL" dirty="0" err="1"/>
              <a:t>appeals</a:t>
            </a:r>
            <a:r>
              <a:rPr lang="pl-PL" dirty="0"/>
              <a:t> </a:t>
            </a:r>
            <a:r>
              <a:rPr lang="pl-PL" dirty="0" err="1"/>
              <a:t>level</a:t>
            </a:r>
            <a:r>
              <a:rPr lang="pl-PL" dirty="0"/>
              <a:t>)</a:t>
            </a:r>
          </a:p>
          <a:p>
            <a:pPr marL="712788" indent="-177800" algn="just"/>
            <a:r>
              <a:rPr lang="pl-PL" dirty="0">
                <a:solidFill>
                  <a:srgbClr val="C00000"/>
                </a:solidFill>
              </a:rPr>
              <a:t> </a:t>
            </a:r>
            <a:r>
              <a:rPr lang="pl-PL" dirty="0" err="1"/>
              <a:t>you</a:t>
            </a:r>
            <a:r>
              <a:rPr lang="pl-PL" dirty="0"/>
              <a:t> </a:t>
            </a:r>
            <a:r>
              <a:rPr lang="pl-PL" dirty="0" err="1"/>
              <a:t>can</a:t>
            </a:r>
            <a:r>
              <a:rPr lang="pl-PL" dirty="0"/>
              <a:t> return to </a:t>
            </a:r>
            <a:r>
              <a:rPr lang="pl-PL" dirty="0" err="1"/>
              <a:t>your</a:t>
            </a:r>
            <a:r>
              <a:rPr lang="pl-PL" dirty="0"/>
              <a:t> country and </a:t>
            </a:r>
            <a:r>
              <a:rPr lang="pl-PL" dirty="0" err="1"/>
              <a:t>apply</a:t>
            </a:r>
            <a:r>
              <a:rPr lang="pl-PL" dirty="0"/>
              <a:t> for a visa (</a:t>
            </a:r>
            <a:r>
              <a:rPr lang="pl-PL" b="1" dirty="0" err="1">
                <a:solidFill>
                  <a:srgbClr val="C00000"/>
                </a:solidFill>
              </a:rPr>
              <a:t>Attention</a:t>
            </a:r>
            <a:r>
              <a:rPr lang="pl-PL" b="1" dirty="0">
                <a:solidFill>
                  <a:srgbClr val="C00000"/>
                </a:solidFill>
              </a:rPr>
              <a:t>!</a:t>
            </a:r>
            <a:r>
              <a:rPr lang="pl-PL" dirty="0"/>
              <a:t> </a:t>
            </a:r>
            <a:r>
              <a:rPr lang="pl-PL" dirty="0" err="1"/>
              <a:t>You</a:t>
            </a:r>
            <a:r>
              <a:rPr lang="pl-PL" dirty="0"/>
              <a:t> </a:t>
            </a:r>
            <a:r>
              <a:rPr lang="pl-PL" dirty="0" err="1"/>
              <a:t>cannot</a:t>
            </a:r>
            <a:r>
              <a:rPr lang="pl-PL" dirty="0"/>
              <a:t> </a:t>
            </a:r>
            <a:r>
              <a:rPr lang="pl-PL" dirty="0" err="1"/>
              <a:t>travel</a:t>
            </a:r>
            <a:r>
              <a:rPr lang="pl-PL" dirty="0"/>
              <a:t> </a:t>
            </a:r>
            <a:r>
              <a:rPr lang="pl-PL" dirty="0" err="1"/>
              <a:t>within</a:t>
            </a:r>
            <a:r>
              <a:rPr lang="pl-PL" dirty="0"/>
              <a:t> EU </a:t>
            </a:r>
            <a:r>
              <a:rPr lang="pl-PL" dirty="0" err="1"/>
              <a:t>without</a:t>
            </a:r>
            <a:r>
              <a:rPr lang="pl-PL" dirty="0"/>
              <a:t> a visa)</a:t>
            </a:r>
          </a:p>
          <a:p>
            <a:pPr marL="712788" indent="-177800" algn="just"/>
            <a:r>
              <a:rPr lang="pl-PL" dirty="0">
                <a:solidFill>
                  <a:srgbClr val="C00000"/>
                </a:solidFill>
              </a:rPr>
              <a:t> </a:t>
            </a:r>
            <a:r>
              <a:rPr lang="pl-PL" dirty="0" err="1"/>
              <a:t>inform</a:t>
            </a:r>
            <a:r>
              <a:rPr lang="pl-PL" dirty="0"/>
              <a:t> </a:t>
            </a:r>
            <a:r>
              <a:rPr lang="pl-PL" dirty="0" err="1"/>
              <a:t>authorities</a:t>
            </a:r>
            <a:r>
              <a:rPr lang="pl-PL" dirty="0"/>
              <a:t> </a:t>
            </a:r>
            <a:r>
              <a:rPr lang="pl-PL" dirty="0" err="1"/>
              <a:t>about</a:t>
            </a:r>
            <a:r>
              <a:rPr lang="pl-PL" dirty="0"/>
              <a:t> </a:t>
            </a:r>
            <a:r>
              <a:rPr lang="pl-PL" dirty="0" err="1"/>
              <a:t>developments</a:t>
            </a:r>
            <a:r>
              <a:rPr lang="pl-PL" dirty="0"/>
              <a:t> </a:t>
            </a:r>
            <a:r>
              <a:rPr lang="pl-PL" dirty="0" err="1">
                <a:solidFill>
                  <a:srgbClr val="C00000"/>
                </a:solidFill>
              </a:rPr>
              <a:t>important</a:t>
            </a:r>
            <a:r>
              <a:rPr lang="pl-PL" dirty="0"/>
              <a:t> for the </a:t>
            </a:r>
            <a:r>
              <a:rPr lang="pl-PL" dirty="0" err="1"/>
              <a:t>type</a:t>
            </a:r>
            <a:r>
              <a:rPr lang="pl-PL" dirty="0"/>
              <a:t> of </a:t>
            </a:r>
            <a:r>
              <a:rPr lang="pl-PL" dirty="0" err="1"/>
              <a:t>residence</a:t>
            </a:r>
            <a:r>
              <a:rPr lang="pl-PL" dirty="0"/>
              <a:t> </a:t>
            </a:r>
            <a:r>
              <a:rPr lang="pl-PL" dirty="0" err="1"/>
              <a:t>permit</a:t>
            </a:r>
            <a:r>
              <a:rPr lang="pl-PL" dirty="0"/>
              <a:t> </a:t>
            </a:r>
            <a:r>
              <a:rPr lang="pl-PL" dirty="0" err="1"/>
              <a:t>you</a:t>
            </a:r>
            <a:r>
              <a:rPr lang="pl-PL" dirty="0"/>
              <a:t> </a:t>
            </a:r>
            <a:r>
              <a:rPr lang="pl-PL" dirty="0" err="1"/>
              <a:t>are</a:t>
            </a:r>
            <a:r>
              <a:rPr lang="pl-PL" dirty="0"/>
              <a:t> </a:t>
            </a:r>
            <a:r>
              <a:rPr lang="pl-PL" dirty="0" err="1"/>
              <a:t>applying</a:t>
            </a:r>
            <a:r>
              <a:rPr lang="pl-PL" dirty="0"/>
              <a:t> for</a:t>
            </a:r>
          </a:p>
          <a:p>
            <a:pPr marL="712788" indent="-177800" algn="just"/>
            <a:r>
              <a:rPr lang="pl-PL" dirty="0">
                <a:solidFill>
                  <a:srgbClr val="C00000"/>
                </a:solidFill>
              </a:rPr>
              <a:t> </a:t>
            </a:r>
            <a:r>
              <a:rPr lang="pl-PL" dirty="0" err="1"/>
              <a:t>you</a:t>
            </a:r>
            <a:r>
              <a:rPr lang="pl-PL" dirty="0"/>
              <a:t> </a:t>
            </a:r>
            <a:r>
              <a:rPr lang="pl-PL" dirty="0" err="1"/>
              <a:t>can</a:t>
            </a:r>
            <a:r>
              <a:rPr lang="pl-PL" dirty="0"/>
              <a:t> </a:t>
            </a:r>
            <a:r>
              <a:rPr lang="pl-PL" dirty="0" err="1"/>
              <a:t>submit</a:t>
            </a:r>
            <a:r>
              <a:rPr lang="pl-PL" dirty="0"/>
              <a:t> </a:t>
            </a:r>
            <a:r>
              <a:rPr lang="pl-PL" dirty="0" err="1"/>
              <a:t>additional</a:t>
            </a:r>
            <a:r>
              <a:rPr lang="pl-PL" dirty="0"/>
              <a:t> </a:t>
            </a:r>
            <a:r>
              <a:rPr lang="pl-PL" dirty="0" err="1"/>
              <a:t>documents</a:t>
            </a:r>
            <a:r>
              <a:rPr lang="pl-PL" dirty="0"/>
              <a:t> </a:t>
            </a:r>
            <a:r>
              <a:rPr lang="pl-PL" dirty="0" err="1"/>
              <a:t>until</a:t>
            </a:r>
            <a:r>
              <a:rPr lang="pl-PL" dirty="0"/>
              <a:t> the </a:t>
            </a:r>
            <a:r>
              <a:rPr lang="pl-PL" dirty="0" err="1"/>
              <a:t>decision</a:t>
            </a:r>
            <a:r>
              <a:rPr lang="pl-PL" dirty="0"/>
              <a:t> </a:t>
            </a:r>
            <a:r>
              <a:rPr lang="pl-PL" dirty="0" err="1"/>
              <a:t>is</a:t>
            </a:r>
            <a:r>
              <a:rPr lang="pl-PL" dirty="0"/>
              <a:t> </a:t>
            </a:r>
            <a:r>
              <a:rPr lang="pl-PL" dirty="0" err="1"/>
              <a:t>issued</a:t>
            </a:r>
            <a:endParaRPr lang="pl-PL" dirty="0"/>
          </a:p>
          <a:p>
            <a:pPr marL="712788" indent="-177800" algn="just"/>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06828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30"/>
            <a:ext cx="10515600" cy="4351338"/>
          </a:xfrm>
        </p:spPr>
        <p:txBody>
          <a:bodyPr>
            <a:normAutofit fontScale="85000" lnSpcReduction="20000"/>
          </a:bodyPr>
          <a:lstStyle/>
          <a:p>
            <a:pPr marL="0" indent="0" algn="just">
              <a:buNone/>
              <a:tabLst>
                <a:tab pos="450850" algn="l"/>
              </a:tabLst>
            </a:pPr>
            <a:r>
              <a:rPr lang="pl-PL" b="1" dirty="0"/>
              <a:t>IMPORTANT INFORMATION</a:t>
            </a:r>
          </a:p>
          <a:p>
            <a:pPr marL="712788" indent="-177800" algn="just"/>
            <a:r>
              <a:rPr lang="pl-PL" dirty="0">
                <a:solidFill>
                  <a:srgbClr val="C00000"/>
                </a:solidFill>
              </a:rPr>
              <a:t> </a:t>
            </a:r>
            <a:r>
              <a:rPr lang="pl-PL" dirty="0" err="1">
                <a:solidFill>
                  <a:srgbClr val="C00000"/>
                </a:solidFill>
              </a:rPr>
              <a:t>Always</a:t>
            </a:r>
            <a:r>
              <a:rPr lang="pl-PL" dirty="0">
                <a:solidFill>
                  <a:srgbClr val="C00000"/>
                </a:solidFill>
              </a:rPr>
              <a:t> </a:t>
            </a:r>
            <a:r>
              <a:rPr lang="pl-PL" dirty="0" err="1"/>
              <a:t>inform</a:t>
            </a:r>
            <a:r>
              <a:rPr lang="pl-PL" dirty="0"/>
              <a:t> </a:t>
            </a:r>
            <a:r>
              <a:rPr lang="pl-PL" dirty="0" err="1"/>
              <a:t>administrative</a:t>
            </a:r>
            <a:r>
              <a:rPr lang="pl-PL" dirty="0"/>
              <a:t> </a:t>
            </a:r>
            <a:r>
              <a:rPr lang="pl-PL" dirty="0" err="1"/>
              <a:t>authorities</a:t>
            </a:r>
            <a:r>
              <a:rPr lang="pl-PL" dirty="0"/>
              <a:t> </a:t>
            </a:r>
            <a:r>
              <a:rPr lang="pl-PL" dirty="0" err="1"/>
              <a:t>if</a:t>
            </a:r>
            <a:r>
              <a:rPr lang="pl-PL" dirty="0"/>
              <a:t> </a:t>
            </a:r>
            <a:r>
              <a:rPr lang="pl-PL" dirty="0" err="1"/>
              <a:t>you</a:t>
            </a:r>
            <a:r>
              <a:rPr lang="pl-PL" dirty="0"/>
              <a:t> </a:t>
            </a:r>
            <a:r>
              <a:rPr lang="pl-PL" dirty="0" err="1"/>
              <a:t>change</a:t>
            </a:r>
            <a:r>
              <a:rPr lang="pl-PL" dirty="0"/>
              <a:t> </a:t>
            </a:r>
            <a:r>
              <a:rPr lang="pl-PL" dirty="0" err="1"/>
              <a:t>your</a:t>
            </a:r>
            <a:r>
              <a:rPr lang="pl-PL" dirty="0"/>
              <a:t> </a:t>
            </a:r>
            <a:r>
              <a:rPr lang="pl-PL" dirty="0" err="1"/>
              <a:t>adress</a:t>
            </a:r>
            <a:r>
              <a:rPr lang="pl-PL" dirty="0"/>
              <a:t> and </a:t>
            </a:r>
            <a:r>
              <a:rPr lang="pl-PL" dirty="0" err="1"/>
              <a:t>check</a:t>
            </a:r>
            <a:r>
              <a:rPr lang="pl-PL" dirty="0"/>
              <a:t> </a:t>
            </a:r>
            <a:r>
              <a:rPr lang="pl-PL" dirty="0" err="1"/>
              <a:t>your</a:t>
            </a:r>
            <a:r>
              <a:rPr lang="pl-PL" dirty="0"/>
              <a:t> </a:t>
            </a:r>
            <a:r>
              <a:rPr lang="pl-PL" dirty="0" err="1"/>
              <a:t>postmail</a:t>
            </a:r>
            <a:r>
              <a:rPr lang="pl-PL" dirty="0"/>
              <a:t> </a:t>
            </a:r>
            <a:r>
              <a:rPr lang="pl-PL" dirty="0" err="1">
                <a:solidFill>
                  <a:srgbClr val="C00000"/>
                </a:solidFill>
              </a:rPr>
              <a:t>regularly</a:t>
            </a:r>
            <a:r>
              <a:rPr lang="pl-PL" dirty="0"/>
              <a:t> </a:t>
            </a:r>
          </a:p>
          <a:p>
            <a:pPr marL="712788" indent="-177800" algn="just"/>
            <a:r>
              <a:rPr lang="pl-PL" dirty="0">
                <a:solidFill>
                  <a:srgbClr val="C00000"/>
                </a:solidFill>
              </a:rPr>
              <a:t> </a:t>
            </a:r>
            <a:r>
              <a:rPr lang="pl-PL" dirty="0" err="1">
                <a:solidFill>
                  <a:srgbClr val="C00000"/>
                </a:solidFill>
              </a:rPr>
              <a:t>Never</a:t>
            </a:r>
            <a:r>
              <a:rPr lang="pl-PL" dirty="0">
                <a:solidFill>
                  <a:srgbClr val="C00000"/>
                </a:solidFill>
              </a:rPr>
              <a:t> </a:t>
            </a:r>
            <a:r>
              <a:rPr lang="pl-PL" dirty="0" err="1"/>
              <a:t>submit</a:t>
            </a:r>
            <a:r>
              <a:rPr lang="pl-PL" dirty="0"/>
              <a:t> </a:t>
            </a:r>
            <a:r>
              <a:rPr lang="pl-PL" dirty="0" err="1"/>
              <a:t>false</a:t>
            </a:r>
            <a:r>
              <a:rPr lang="pl-PL" dirty="0"/>
              <a:t> </a:t>
            </a:r>
            <a:r>
              <a:rPr lang="pl-PL" dirty="0" err="1"/>
              <a:t>information</a:t>
            </a:r>
            <a:r>
              <a:rPr lang="pl-PL" dirty="0"/>
              <a:t> </a:t>
            </a:r>
            <a:r>
              <a:rPr lang="pl-PL" dirty="0" err="1"/>
              <a:t>or</a:t>
            </a:r>
            <a:r>
              <a:rPr lang="pl-PL" dirty="0"/>
              <a:t> </a:t>
            </a:r>
            <a:r>
              <a:rPr lang="pl-PL" dirty="0" err="1"/>
              <a:t>documents</a:t>
            </a:r>
            <a:endParaRPr lang="pl-PL" dirty="0"/>
          </a:p>
          <a:p>
            <a:pPr marL="712788" indent="-177800" algn="just"/>
            <a:r>
              <a:rPr lang="pl-PL" dirty="0">
                <a:solidFill>
                  <a:srgbClr val="C00000"/>
                </a:solidFill>
              </a:rPr>
              <a:t> </a:t>
            </a:r>
            <a:r>
              <a:rPr lang="pl-PL" dirty="0" err="1">
                <a:solidFill>
                  <a:srgbClr val="C00000"/>
                </a:solidFill>
              </a:rPr>
              <a:t>Always</a:t>
            </a:r>
            <a:r>
              <a:rPr lang="pl-PL" dirty="0">
                <a:solidFill>
                  <a:srgbClr val="C00000"/>
                </a:solidFill>
              </a:rPr>
              <a:t> </a:t>
            </a:r>
            <a:r>
              <a:rPr lang="pl-PL" dirty="0" err="1"/>
              <a:t>demand</a:t>
            </a:r>
            <a:r>
              <a:rPr lang="pl-PL" dirty="0"/>
              <a:t> a </a:t>
            </a:r>
            <a:r>
              <a:rPr lang="pl-PL" dirty="0" err="1"/>
              <a:t>confirmation</a:t>
            </a:r>
            <a:r>
              <a:rPr lang="pl-PL" dirty="0"/>
              <a:t> </a:t>
            </a:r>
            <a:r>
              <a:rPr lang="pl-PL" dirty="0" err="1"/>
              <a:t>if</a:t>
            </a:r>
            <a:r>
              <a:rPr lang="pl-PL" dirty="0"/>
              <a:t> </a:t>
            </a:r>
            <a:r>
              <a:rPr lang="pl-PL" dirty="0" err="1"/>
              <a:t>you</a:t>
            </a:r>
            <a:r>
              <a:rPr lang="pl-PL" dirty="0"/>
              <a:t> </a:t>
            </a:r>
            <a:r>
              <a:rPr lang="pl-PL" dirty="0" err="1"/>
              <a:t>submitted</a:t>
            </a:r>
            <a:r>
              <a:rPr lang="pl-PL" dirty="0"/>
              <a:t> a </a:t>
            </a:r>
            <a:r>
              <a:rPr lang="pl-PL" dirty="0" err="1"/>
              <a:t>document</a:t>
            </a:r>
            <a:r>
              <a:rPr lang="pl-PL" dirty="0"/>
              <a:t> to the </a:t>
            </a:r>
            <a:r>
              <a:rPr lang="pl-PL" dirty="0" err="1"/>
              <a:t>authorities</a:t>
            </a:r>
            <a:r>
              <a:rPr lang="pl-PL" dirty="0"/>
              <a:t> </a:t>
            </a:r>
            <a:r>
              <a:rPr lang="pl-PL" dirty="0" err="1"/>
              <a:t>or</a:t>
            </a:r>
            <a:r>
              <a:rPr lang="pl-PL" dirty="0"/>
              <a:t> </a:t>
            </a:r>
            <a:r>
              <a:rPr lang="pl-PL" dirty="0" err="1"/>
              <a:t>collect</a:t>
            </a:r>
            <a:r>
              <a:rPr lang="pl-PL" dirty="0"/>
              <a:t> a </a:t>
            </a:r>
            <a:r>
              <a:rPr lang="pl-PL" dirty="0" err="1"/>
              <a:t>confirmation</a:t>
            </a:r>
            <a:r>
              <a:rPr lang="pl-PL" dirty="0"/>
              <a:t> </a:t>
            </a:r>
            <a:r>
              <a:rPr lang="pl-PL" dirty="0" err="1"/>
              <a:t>that</a:t>
            </a:r>
            <a:r>
              <a:rPr lang="pl-PL" dirty="0"/>
              <a:t> </a:t>
            </a:r>
            <a:r>
              <a:rPr lang="pl-PL" dirty="0" err="1"/>
              <a:t>you</a:t>
            </a:r>
            <a:r>
              <a:rPr lang="pl-PL" dirty="0"/>
              <a:t> </a:t>
            </a:r>
            <a:r>
              <a:rPr lang="pl-PL" dirty="0" err="1"/>
              <a:t>sent</a:t>
            </a:r>
            <a:r>
              <a:rPr lang="pl-PL" dirty="0"/>
              <a:t> a </a:t>
            </a:r>
            <a:r>
              <a:rPr lang="pl-PL" dirty="0" err="1"/>
              <a:t>document</a:t>
            </a:r>
            <a:r>
              <a:rPr lang="pl-PL" dirty="0"/>
              <a:t> from the post </a:t>
            </a:r>
            <a:r>
              <a:rPr lang="pl-PL" dirty="0" err="1"/>
              <a:t>office</a:t>
            </a:r>
            <a:endParaRPr lang="pl-PL" dirty="0"/>
          </a:p>
          <a:p>
            <a:pPr marL="712788" indent="-177800" algn="just"/>
            <a:r>
              <a:rPr lang="pl-PL" dirty="0">
                <a:solidFill>
                  <a:srgbClr val="C00000"/>
                </a:solidFill>
              </a:rPr>
              <a:t> </a:t>
            </a:r>
            <a:r>
              <a:rPr lang="pl-PL" dirty="0" err="1">
                <a:solidFill>
                  <a:srgbClr val="C00000"/>
                </a:solidFill>
              </a:rPr>
              <a:t>Make</a:t>
            </a:r>
            <a:r>
              <a:rPr lang="pl-PL" dirty="0">
                <a:solidFill>
                  <a:srgbClr val="C00000"/>
                </a:solidFill>
              </a:rPr>
              <a:t> </a:t>
            </a:r>
            <a:r>
              <a:rPr lang="pl-PL" dirty="0" err="1">
                <a:solidFill>
                  <a:srgbClr val="C00000"/>
                </a:solidFill>
              </a:rPr>
              <a:t>sure</a:t>
            </a:r>
            <a:r>
              <a:rPr lang="pl-PL" dirty="0">
                <a:solidFill>
                  <a:srgbClr val="C00000"/>
                </a:solidFill>
              </a:rPr>
              <a:t> </a:t>
            </a:r>
            <a:r>
              <a:rPr lang="pl-PL" dirty="0" err="1"/>
              <a:t>that</a:t>
            </a:r>
            <a:r>
              <a:rPr lang="pl-PL" dirty="0"/>
              <a:t> </a:t>
            </a:r>
            <a:r>
              <a:rPr lang="pl-PL" dirty="0" err="1"/>
              <a:t>all</a:t>
            </a:r>
            <a:r>
              <a:rPr lang="pl-PL" dirty="0"/>
              <a:t> </a:t>
            </a:r>
            <a:r>
              <a:rPr lang="pl-PL" dirty="0" err="1"/>
              <a:t>your</a:t>
            </a:r>
            <a:r>
              <a:rPr lang="pl-PL" dirty="0"/>
              <a:t> </a:t>
            </a:r>
            <a:r>
              <a:rPr lang="pl-PL" dirty="0" err="1"/>
              <a:t>documents</a:t>
            </a:r>
            <a:r>
              <a:rPr lang="pl-PL" dirty="0"/>
              <a:t> </a:t>
            </a:r>
            <a:r>
              <a:rPr lang="pl-PL" dirty="0" err="1"/>
              <a:t>stay</a:t>
            </a:r>
            <a:r>
              <a:rPr lang="pl-PL" dirty="0"/>
              <a:t> </a:t>
            </a:r>
            <a:r>
              <a:rPr lang="pl-PL" dirty="0" err="1"/>
              <a:t>valid</a:t>
            </a:r>
            <a:r>
              <a:rPr lang="pl-PL" dirty="0"/>
              <a:t> </a:t>
            </a:r>
            <a:r>
              <a:rPr lang="pl-PL" dirty="0" err="1"/>
              <a:t>while</a:t>
            </a:r>
            <a:r>
              <a:rPr lang="pl-PL" dirty="0"/>
              <a:t> </a:t>
            </a:r>
            <a:r>
              <a:rPr lang="pl-PL" dirty="0" err="1"/>
              <a:t>you</a:t>
            </a:r>
            <a:r>
              <a:rPr lang="pl-PL" dirty="0"/>
              <a:t> </a:t>
            </a:r>
            <a:r>
              <a:rPr lang="pl-PL" dirty="0" err="1"/>
              <a:t>wait</a:t>
            </a:r>
            <a:r>
              <a:rPr lang="pl-PL" dirty="0"/>
              <a:t> for the </a:t>
            </a:r>
            <a:r>
              <a:rPr lang="pl-PL" dirty="0" err="1"/>
              <a:t>decision</a:t>
            </a:r>
            <a:r>
              <a:rPr lang="pl-PL" dirty="0"/>
              <a:t> (</a:t>
            </a:r>
            <a:r>
              <a:rPr lang="pl-PL" dirty="0" err="1"/>
              <a:t>medical</a:t>
            </a:r>
            <a:r>
              <a:rPr lang="pl-PL" dirty="0"/>
              <a:t> </a:t>
            </a:r>
            <a:r>
              <a:rPr lang="pl-PL" dirty="0" err="1"/>
              <a:t>insurrance</a:t>
            </a:r>
            <a:r>
              <a:rPr lang="pl-PL" dirty="0"/>
              <a:t>, </a:t>
            </a:r>
            <a:r>
              <a:rPr lang="pl-PL" dirty="0" err="1"/>
              <a:t>lease</a:t>
            </a:r>
            <a:r>
              <a:rPr lang="pl-PL" dirty="0"/>
              <a:t> </a:t>
            </a:r>
            <a:r>
              <a:rPr lang="pl-PL" dirty="0" err="1"/>
              <a:t>agreement</a:t>
            </a:r>
            <a:r>
              <a:rPr lang="pl-PL" dirty="0"/>
              <a:t>, </a:t>
            </a:r>
            <a:r>
              <a:rPr lang="pl-PL" dirty="0" err="1"/>
              <a:t>certificate</a:t>
            </a:r>
            <a:r>
              <a:rPr lang="pl-PL" dirty="0"/>
              <a:t> of </a:t>
            </a:r>
            <a:r>
              <a:rPr lang="pl-PL" dirty="0" err="1"/>
              <a:t>enrollement</a:t>
            </a:r>
            <a:r>
              <a:rPr lang="pl-PL" dirty="0"/>
              <a:t>)</a:t>
            </a:r>
          </a:p>
          <a:p>
            <a:pPr marL="712788" indent="-177800" algn="just"/>
            <a:r>
              <a:rPr lang="pl-PL" dirty="0">
                <a:solidFill>
                  <a:srgbClr val="C00000"/>
                </a:solidFill>
              </a:rPr>
              <a:t> </a:t>
            </a:r>
            <a:r>
              <a:rPr lang="pl-PL" dirty="0" err="1">
                <a:solidFill>
                  <a:srgbClr val="C00000"/>
                </a:solidFill>
              </a:rPr>
              <a:t>Make</a:t>
            </a:r>
            <a:r>
              <a:rPr lang="pl-PL" dirty="0">
                <a:solidFill>
                  <a:srgbClr val="C00000"/>
                </a:solidFill>
              </a:rPr>
              <a:t> </a:t>
            </a:r>
            <a:r>
              <a:rPr lang="pl-PL" dirty="0" err="1">
                <a:solidFill>
                  <a:srgbClr val="C00000"/>
                </a:solidFill>
              </a:rPr>
              <a:t>sure</a:t>
            </a:r>
            <a:r>
              <a:rPr lang="pl-PL" dirty="0">
                <a:solidFill>
                  <a:srgbClr val="C00000"/>
                </a:solidFill>
              </a:rPr>
              <a:t> </a:t>
            </a:r>
            <a:r>
              <a:rPr lang="pl-PL" dirty="0" err="1"/>
              <a:t>that</a:t>
            </a:r>
            <a:r>
              <a:rPr lang="pl-PL" dirty="0"/>
              <a:t> </a:t>
            </a:r>
            <a:r>
              <a:rPr lang="pl-PL" dirty="0" err="1"/>
              <a:t>your</a:t>
            </a:r>
            <a:r>
              <a:rPr lang="pl-PL" dirty="0"/>
              <a:t> </a:t>
            </a:r>
            <a:r>
              <a:rPr lang="pl-PL" dirty="0" err="1"/>
              <a:t>lease</a:t>
            </a:r>
            <a:r>
              <a:rPr lang="pl-PL" dirty="0"/>
              <a:t> </a:t>
            </a:r>
            <a:r>
              <a:rPr lang="pl-PL" dirty="0" err="1"/>
              <a:t>agreement</a:t>
            </a:r>
            <a:r>
              <a:rPr lang="pl-PL" dirty="0"/>
              <a:t> </a:t>
            </a:r>
            <a:r>
              <a:rPr lang="pl-PL" dirty="0" err="1"/>
              <a:t>indicates</a:t>
            </a:r>
            <a:r>
              <a:rPr lang="pl-PL" dirty="0"/>
              <a:t> </a:t>
            </a:r>
            <a:r>
              <a:rPr lang="pl-PL" dirty="0" err="1"/>
              <a:t>that</a:t>
            </a:r>
            <a:r>
              <a:rPr lang="pl-PL" dirty="0"/>
              <a:t> </a:t>
            </a:r>
            <a:r>
              <a:rPr lang="pl-PL" dirty="0" err="1"/>
              <a:t>your</a:t>
            </a:r>
            <a:r>
              <a:rPr lang="pl-PL" dirty="0"/>
              <a:t> rent </a:t>
            </a:r>
            <a:r>
              <a:rPr lang="pl-PL" dirty="0" err="1"/>
              <a:t>covers</a:t>
            </a:r>
            <a:r>
              <a:rPr lang="pl-PL" dirty="0"/>
              <a:t> </a:t>
            </a:r>
            <a:r>
              <a:rPr lang="pl-PL" dirty="0" err="1"/>
              <a:t>also</a:t>
            </a:r>
            <a:r>
              <a:rPr lang="pl-PL" dirty="0"/>
              <a:t> utilities </a:t>
            </a:r>
            <a:r>
              <a:rPr lang="pl-PL" dirty="0" err="1"/>
              <a:t>or</a:t>
            </a:r>
            <a:r>
              <a:rPr lang="pl-PL" dirty="0"/>
              <a:t> </a:t>
            </a:r>
            <a:r>
              <a:rPr lang="pl-PL" dirty="0" err="1"/>
              <a:t>submit</a:t>
            </a:r>
            <a:r>
              <a:rPr lang="pl-PL" dirty="0"/>
              <a:t> </a:t>
            </a:r>
            <a:r>
              <a:rPr lang="pl-PL" dirty="0" err="1"/>
              <a:t>receipts</a:t>
            </a:r>
            <a:r>
              <a:rPr lang="pl-PL" dirty="0"/>
              <a:t> for utilities/</a:t>
            </a:r>
            <a:r>
              <a:rPr lang="pl-PL" dirty="0" err="1"/>
              <a:t>written</a:t>
            </a:r>
            <a:r>
              <a:rPr lang="pl-PL" dirty="0"/>
              <a:t> </a:t>
            </a:r>
            <a:r>
              <a:rPr lang="pl-PL" dirty="0" err="1"/>
              <a:t>statement</a:t>
            </a:r>
            <a:r>
              <a:rPr lang="pl-PL" dirty="0"/>
              <a:t> from </a:t>
            </a:r>
            <a:r>
              <a:rPr lang="pl-PL" dirty="0" err="1"/>
              <a:t>your</a:t>
            </a:r>
            <a:r>
              <a:rPr lang="pl-PL" dirty="0"/>
              <a:t> landlord</a:t>
            </a:r>
          </a:p>
          <a:p>
            <a:pPr marL="712788" indent="-177800" algn="just"/>
            <a:r>
              <a:rPr lang="pl-PL" dirty="0">
                <a:solidFill>
                  <a:srgbClr val="C00000"/>
                </a:solidFill>
              </a:rPr>
              <a:t> </a:t>
            </a:r>
            <a:r>
              <a:rPr lang="pl-PL" dirty="0" err="1"/>
              <a:t>All</a:t>
            </a:r>
            <a:r>
              <a:rPr lang="pl-PL" dirty="0"/>
              <a:t> </a:t>
            </a:r>
            <a:r>
              <a:rPr lang="pl-PL" dirty="0" err="1"/>
              <a:t>document</a:t>
            </a:r>
            <a:r>
              <a:rPr lang="pl-PL" dirty="0"/>
              <a:t> </a:t>
            </a:r>
            <a:r>
              <a:rPr lang="pl-PL" dirty="0" err="1"/>
              <a:t>must</a:t>
            </a:r>
            <a:r>
              <a:rPr lang="pl-PL" dirty="0"/>
              <a:t> be </a:t>
            </a:r>
            <a:r>
              <a:rPr lang="pl-PL" dirty="0" err="1"/>
              <a:t>translated</a:t>
            </a:r>
            <a:r>
              <a:rPr lang="pl-PL" dirty="0"/>
              <a:t> </a:t>
            </a:r>
            <a:r>
              <a:rPr lang="pl-PL" dirty="0" err="1"/>
              <a:t>into</a:t>
            </a:r>
            <a:r>
              <a:rPr lang="pl-PL" dirty="0"/>
              <a:t> </a:t>
            </a:r>
            <a:r>
              <a:rPr lang="pl-PL" dirty="0" err="1"/>
              <a:t>Polish</a:t>
            </a:r>
            <a:r>
              <a:rPr lang="pl-PL" dirty="0"/>
              <a:t> by a </a:t>
            </a:r>
            <a:r>
              <a:rPr lang="pl-PL" dirty="0" err="1">
                <a:solidFill>
                  <a:srgbClr val="C00000"/>
                </a:solidFill>
              </a:rPr>
              <a:t>sworn</a:t>
            </a:r>
            <a:r>
              <a:rPr lang="pl-PL" dirty="0">
                <a:solidFill>
                  <a:srgbClr val="C00000"/>
                </a:solidFill>
              </a:rPr>
              <a:t> translator</a:t>
            </a:r>
          </a:p>
          <a:p>
            <a:pPr marL="712788" indent="-177800" algn="just"/>
            <a:r>
              <a:rPr lang="pl-PL" dirty="0">
                <a:solidFill>
                  <a:srgbClr val="C00000"/>
                </a:solidFill>
              </a:rPr>
              <a:t> </a:t>
            </a:r>
            <a:r>
              <a:rPr lang="pl-PL" dirty="0" err="1"/>
              <a:t>Submit</a:t>
            </a:r>
            <a:r>
              <a:rPr lang="pl-PL" dirty="0"/>
              <a:t> </a:t>
            </a:r>
            <a:r>
              <a:rPr lang="pl-PL" dirty="0" err="1">
                <a:solidFill>
                  <a:srgbClr val="C00000"/>
                </a:solidFill>
              </a:rPr>
              <a:t>original</a:t>
            </a:r>
            <a:r>
              <a:rPr lang="pl-PL" dirty="0">
                <a:solidFill>
                  <a:srgbClr val="C00000"/>
                </a:solidFill>
              </a:rPr>
              <a:t> </a:t>
            </a:r>
            <a:r>
              <a:rPr lang="pl-PL" dirty="0" err="1">
                <a:solidFill>
                  <a:srgbClr val="C00000"/>
                </a:solidFill>
              </a:rPr>
              <a:t>documents</a:t>
            </a:r>
            <a:r>
              <a:rPr lang="pl-PL" dirty="0">
                <a:solidFill>
                  <a:srgbClr val="C00000"/>
                </a:solidFill>
              </a:rPr>
              <a:t> </a:t>
            </a:r>
            <a:r>
              <a:rPr lang="pl-PL" dirty="0" err="1">
                <a:solidFill>
                  <a:srgbClr val="C00000"/>
                </a:solidFill>
              </a:rPr>
              <a:t>or</a:t>
            </a:r>
            <a:r>
              <a:rPr lang="pl-PL" dirty="0">
                <a:solidFill>
                  <a:srgbClr val="C00000"/>
                </a:solidFill>
              </a:rPr>
              <a:t> </a:t>
            </a:r>
            <a:r>
              <a:rPr lang="pl-PL" dirty="0" err="1">
                <a:solidFill>
                  <a:srgbClr val="C00000"/>
                </a:solidFill>
              </a:rPr>
              <a:t>copies</a:t>
            </a:r>
            <a:r>
              <a:rPr lang="pl-PL" dirty="0">
                <a:solidFill>
                  <a:srgbClr val="C00000"/>
                </a:solidFill>
              </a:rPr>
              <a:t> </a:t>
            </a:r>
            <a:r>
              <a:rPr lang="pl-PL" dirty="0" err="1">
                <a:solidFill>
                  <a:srgbClr val="C00000"/>
                </a:solidFill>
              </a:rPr>
              <a:t>certified</a:t>
            </a:r>
            <a:r>
              <a:rPr lang="pl-PL" dirty="0">
                <a:solidFill>
                  <a:srgbClr val="C00000"/>
                </a:solidFill>
              </a:rPr>
              <a:t> by a </a:t>
            </a:r>
            <a:r>
              <a:rPr lang="pl-PL" dirty="0" err="1">
                <a:solidFill>
                  <a:srgbClr val="C00000"/>
                </a:solidFill>
              </a:rPr>
              <a:t>notary</a:t>
            </a:r>
            <a:endParaRPr lang="pl-PL" dirty="0">
              <a:solidFill>
                <a:srgbClr val="C00000"/>
              </a:solidFill>
            </a:endParaRPr>
          </a:p>
          <a:p>
            <a:pPr marL="712788" indent="-177800" algn="just"/>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139102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b="1" dirty="0">
                <a:solidFill>
                  <a:srgbClr val="C00000"/>
                </a:solidFill>
              </a:rPr>
              <a:t>3. Third country </a:t>
            </a:r>
            <a:r>
              <a:rPr lang="pl-PL" b="1" dirty="0" err="1">
                <a:solidFill>
                  <a:srgbClr val="C00000"/>
                </a:solidFill>
              </a:rPr>
              <a:t>nationals</a:t>
            </a:r>
            <a:r>
              <a:rPr lang="pl-PL" b="1" dirty="0">
                <a:solidFill>
                  <a:srgbClr val="C00000"/>
                </a:solidFill>
              </a:rPr>
              <a:t> on Erasmus</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p:txBody>
          <a:bodyPr>
            <a:normAutofit/>
          </a:bodyPr>
          <a:lstStyle/>
          <a:p>
            <a:pPr marL="0" indent="0" algn="just">
              <a:buNone/>
              <a:tabLst>
                <a:tab pos="450850" algn="l"/>
              </a:tabLst>
            </a:pP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
        <p:nvSpPr>
          <p:cNvPr id="5" name="Symbol zastępczy zawartości 6">
            <a:extLst>
              <a:ext uri="{FF2B5EF4-FFF2-40B4-BE49-F238E27FC236}">
                <a16:creationId xmlns:a16="http://schemas.microsoft.com/office/drawing/2014/main" id="{0F54334D-E6DA-47BB-B7D2-D9D563969801}"/>
              </a:ext>
            </a:extLst>
          </p:cNvPr>
          <p:cNvSpPr txBox="1">
            <a:spLocks/>
          </p:cNvSpPr>
          <p:nvPr/>
        </p:nvSpPr>
        <p:spPr>
          <a:xfrm>
            <a:off x="838200" y="1519530"/>
            <a:ext cx="1051560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tabLst>
                <a:tab pos="450850" algn="l"/>
              </a:tabLst>
            </a:pPr>
            <a:r>
              <a:rPr lang="pl-PL" dirty="0">
                <a:solidFill>
                  <a:srgbClr val="C00000"/>
                </a:solidFill>
              </a:rPr>
              <a:t> </a:t>
            </a:r>
            <a:r>
              <a:rPr lang="pl-PL" dirty="0" err="1"/>
              <a:t>you</a:t>
            </a:r>
            <a:r>
              <a:rPr lang="pl-PL" dirty="0"/>
              <a:t> </a:t>
            </a:r>
            <a:r>
              <a:rPr lang="pl-PL" dirty="0" err="1"/>
              <a:t>continue</a:t>
            </a:r>
            <a:r>
              <a:rPr lang="pl-PL" dirty="0"/>
              <a:t> </a:t>
            </a:r>
            <a:r>
              <a:rPr lang="pl-PL" dirty="0" err="1"/>
              <a:t>your</a:t>
            </a:r>
            <a:r>
              <a:rPr lang="pl-PL" dirty="0"/>
              <a:t> </a:t>
            </a:r>
            <a:r>
              <a:rPr lang="pl-PL" dirty="0" err="1"/>
              <a:t>studies</a:t>
            </a:r>
            <a:r>
              <a:rPr lang="pl-PL" dirty="0"/>
              <a:t> </a:t>
            </a:r>
            <a:r>
              <a:rPr lang="pl-PL" dirty="0" err="1"/>
              <a:t>taken</a:t>
            </a:r>
            <a:r>
              <a:rPr lang="pl-PL" dirty="0"/>
              <a:t> </a:t>
            </a:r>
            <a:r>
              <a:rPr lang="pl-PL" dirty="0" err="1"/>
              <a:t>up</a:t>
            </a:r>
            <a:r>
              <a:rPr lang="pl-PL" dirty="0"/>
              <a:t> in </a:t>
            </a:r>
            <a:r>
              <a:rPr lang="pl-PL" dirty="0" err="1"/>
              <a:t>another</a:t>
            </a:r>
            <a:r>
              <a:rPr lang="pl-PL" dirty="0"/>
              <a:t> EU country</a:t>
            </a:r>
          </a:p>
          <a:p>
            <a:pPr algn="just">
              <a:tabLst>
                <a:tab pos="450850" algn="l"/>
              </a:tabLst>
            </a:pPr>
            <a:r>
              <a:rPr lang="pl-PL" dirty="0">
                <a:solidFill>
                  <a:srgbClr val="C00000"/>
                </a:solidFill>
              </a:rPr>
              <a:t> </a:t>
            </a:r>
            <a:r>
              <a:rPr lang="pl-PL" dirty="0" err="1"/>
              <a:t>covered</a:t>
            </a:r>
            <a:r>
              <a:rPr lang="pl-PL" dirty="0"/>
              <a:t> by </a:t>
            </a:r>
            <a:r>
              <a:rPr lang="en-US" dirty="0"/>
              <a:t>an EU </a:t>
            </a:r>
            <a:r>
              <a:rPr lang="en-US" dirty="0" err="1"/>
              <a:t>programme</a:t>
            </a:r>
            <a:r>
              <a:rPr lang="en-US" dirty="0"/>
              <a:t> or a multilateral </a:t>
            </a:r>
            <a:r>
              <a:rPr lang="en-US" dirty="0" err="1"/>
              <a:t>programme</a:t>
            </a:r>
            <a:r>
              <a:rPr lang="en-US" dirty="0"/>
              <a:t> including mobility measures or an agreement between </a:t>
            </a:r>
            <a:r>
              <a:rPr lang="pl-PL" dirty="0" err="1"/>
              <a:t>Polish</a:t>
            </a:r>
            <a:r>
              <a:rPr lang="pl-PL" dirty="0"/>
              <a:t> University and </a:t>
            </a:r>
            <a:r>
              <a:rPr lang="pl-PL" dirty="0" err="1"/>
              <a:t>at</a:t>
            </a:r>
            <a:r>
              <a:rPr lang="pl-PL" dirty="0"/>
              <a:t> </a:t>
            </a:r>
            <a:r>
              <a:rPr lang="pl-PL" dirty="0" err="1"/>
              <a:t>least</a:t>
            </a:r>
            <a:r>
              <a:rPr lang="pl-PL" dirty="0"/>
              <a:t> one </a:t>
            </a:r>
            <a:r>
              <a:rPr lang="pl-PL" dirty="0" err="1"/>
              <a:t>another</a:t>
            </a:r>
            <a:r>
              <a:rPr lang="pl-PL" dirty="0"/>
              <a:t> EU University </a:t>
            </a:r>
            <a:r>
              <a:rPr lang="en-US" dirty="0"/>
              <a:t>for intra-EU mobility</a:t>
            </a:r>
            <a:endParaRPr lang="pl-PL" dirty="0"/>
          </a:p>
          <a:p>
            <a:pPr algn="just">
              <a:tabLst>
                <a:tab pos="450850" algn="l"/>
              </a:tabLst>
            </a:pPr>
            <a:r>
              <a:rPr lang="pl-PL" dirty="0">
                <a:solidFill>
                  <a:srgbClr val="C00000"/>
                </a:solidFill>
              </a:rPr>
              <a:t> </a:t>
            </a:r>
            <a:r>
              <a:rPr lang="pl-PL" dirty="0" err="1"/>
              <a:t>residence</a:t>
            </a:r>
            <a:r>
              <a:rPr lang="pl-PL" dirty="0"/>
              <a:t> </a:t>
            </a:r>
            <a:r>
              <a:rPr lang="pl-PL" dirty="0" err="1"/>
              <a:t>permit</a:t>
            </a:r>
            <a:r>
              <a:rPr lang="pl-PL" dirty="0"/>
              <a:t>/</a:t>
            </a:r>
            <a:r>
              <a:rPr lang="pl-PL" dirty="0" err="1"/>
              <a:t>long</a:t>
            </a:r>
            <a:r>
              <a:rPr lang="pl-PL" dirty="0"/>
              <a:t> term visa </a:t>
            </a:r>
            <a:r>
              <a:rPr lang="pl-PL" dirty="0" err="1"/>
              <a:t>issued</a:t>
            </a:r>
            <a:r>
              <a:rPr lang="pl-PL" dirty="0"/>
              <a:t> by </a:t>
            </a:r>
            <a:r>
              <a:rPr lang="pl-PL" dirty="0" err="1"/>
              <a:t>another</a:t>
            </a:r>
            <a:r>
              <a:rPr lang="pl-PL" dirty="0"/>
              <a:t> EU country with the </a:t>
            </a:r>
            <a:r>
              <a:rPr lang="pl-PL" dirty="0" err="1"/>
              <a:t>annotation</a:t>
            </a:r>
            <a:r>
              <a:rPr lang="pl-PL" dirty="0"/>
              <a:t> „</a:t>
            </a:r>
            <a:r>
              <a:rPr lang="pl-PL" dirty="0">
                <a:solidFill>
                  <a:srgbClr val="C00000"/>
                </a:solidFill>
              </a:rPr>
              <a:t>student</a:t>
            </a:r>
            <a:r>
              <a:rPr lang="pl-PL" dirty="0"/>
              <a:t>”</a:t>
            </a:r>
          </a:p>
          <a:p>
            <a:pPr algn="just">
              <a:tabLst>
                <a:tab pos="450850" algn="l"/>
              </a:tabLst>
            </a:pPr>
            <a:r>
              <a:rPr lang="pl-PL" dirty="0">
                <a:solidFill>
                  <a:srgbClr val="C00000"/>
                </a:solidFill>
              </a:rPr>
              <a:t> </a:t>
            </a:r>
            <a:r>
              <a:rPr lang="pl-PL" dirty="0"/>
              <a:t>max. </a:t>
            </a:r>
            <a:r>
              <a:rPr lang="pl-PL" dirty="0">
                <a:solidFill>
                  <a:srgbClr val="C00000"/>
                </a:solidFill>
              </a:rPr>
              <a:t>360</a:t>
            </a:r>
            <a:r>
              <a:rPr lang="pl-PL" dirty="0"/>
              <a:t> </a:t>
            </a:r>
            <a:r>
              <a:rPr lang="pl-PL" dirty="0" err="1"/>
              <a:t>days</a:t>
            </a:r>
            <a:endParaRPr lang="pl-PL" dirty="0"/>
          </a:p>
          <a:p>
            <a:pPr algn="just">
              <a:tabLst>
                <a:tab pos="450850" algn="l"/>
              </a:tabLst>
            </a:pPr>
            <a:r>
              <a:rPr lang="pl-PL" dirty="0">
                <a:solidFill>
                  <a:srgbClr val="C00000"/>
                </a:solidFill>
              </a:rPr>
              <a:t> </a:t>
            </a:r>
            <a:r>
              <a:rPr lang="pl-PL" dirty="0"/>
              <a:t>University </a:t>
            </a:r>
            <a:r>
              <a:rPr lang="pl-PL" dirty="0" err="1"/>
              <a:t>sent</a:t>
            </a:r>
            <a:r>
              <a:rPr lang="pl-PL" dirty="0"/>
              <a:t> a </a:t>
            </a:r>
            <a:r>
              <a:rPr lang="pl-PL" dirty="0" err="1">
                <a:solidFill>
                  <a:srgbClr val="C00000"/>
                </a:solidFill>
              </a:rPr>
              <a:t>notice</a:t>
            </a:r>
            <a:r>
              <a:rPr lang="pl-PL" dirty="0"/>
              <a:t> to the </a:t>
            </a:r>
            <a:r>
              <a:rPr lang="pl-PL" dirty="0" err="1"/>
              <a:t>Head</a:t>
            </a:r>
            <a:r>
              <a:rPr lang="pl-PL" dirty="0"/>
              <a:t> of the Office for </a:t>
            </a:r>
            <a:r>
              <a:rPr lang="pl-PL" dirty="0" err="1"/>
              <a:t>Foreigners</a:t>
            </a:r>
            <a:r>
              <a:rPr lang="pl-PL" dirty="0"/>
              <a:t> of the </a:t>
            </a:r>
            <a:r>
              <a:rPr lang="pl-PL" dirty="0" err="1"/>
              <a:t>intention</a:t>
            </a:r>
            <a:r>
              <a:rPr lang="pl-PL" dirty="0"/>
              <a:t> the benefit from the </a:t>
            </a:r>
            <a:r>
              <a:rPr lang="pl-PL" dirty="0" err="1"/>
              <a:t>mobility</a:t>
            </a:r>
            <a:r>
              <a:rPr lang="pl-PL" dirty="0"/>
              <a:t>. And the </a:t>
            </a:r>
            <a:r>
              <a:rPr lang="pl-PL" dirty="0" err="1"/>
              <a:t>Head</a:t>
            </a:r>
            <a:r>
              <a:rPr lang="pl-PL" dirty="0"/>
              <a:t> of the Office for </a:t>
            </a:r>
            <a:r>
              <a:rPr lang="pl-PL" dirty="0" err="1"/>
              <a:t>Foreigners</a:t>
            </a:r>
            <a:r>
              <a:rPr lang="pl-PL" dirty="0"/>
              <a:t> </a:t>
            </a:r>
            <a:r>
              <a:rPr lang="pl-PL" dirty="0" err="1">
                <a:solidFill>
                  <a:srgbClr val="C00000"/>
                </a:solidFill>
              </a:rPr>
              <a:t>did</a:t>
            </a:r>
            <a:r>
              <a:rPr lang="pl-PL" dirty="0">
                <a:solidFill>
                  <a:srgbClr val="C00000"/>
                </a:solidFill>
              </a:rPr>
              <a:t> not </a:t>
            </a:r>
            <a:r>
              <a:rPr lang="pl-PL" dirty="0" err="1">
                <a:solidFill>
                  <a:srgbClr val="C00000"/>
                </a:solidFill>
              </a:rPr>
              <a:t>object</a:t>
            </a:r>
            <a:r>
              <a:rPr lang="pl-PL" dirty="0">
                <a:solidFill>
                  <a:srgbClr val="C00000"/>
                </a:solidFill>
              </a:rPr>
              <a:t> </a:t>
            </a:r>
            <a:r>
              <a:rPr lang="pl-PL" dirty="0" err="1"/>
              <a:t>within</a:t>
            </a:r>
            <a:r>
              <a:rPr lang="pl-PL" dirty="0"/>
              <a:t> 30 </a:t>
            </a:r>
            <a:r>
              <a:rPr lang="pl-PL" dirty="0" err="1"/>
              <a:t>days</a:t>
            </a:r>
            <a:r>
              <a:rPr lang="pl-PL" dirty="0"/>
              <a:t> (</a:t>
            </a:r>
            <a:r>
              <a:rPr lang="pl-PL" dirty="0" err="1"/>
              <a:t>medical</a:t>
            </a:r>
            <a:r>
              <a:rPr lang="pl-PL" dirty="0"/>
              <a:t> </a:t>
            </a:r>
            <a:r>
              <a:rPr lang="pl-PL" dirty="0" err="1"/>
              <a:t>insurrance</a:t>
            </a:r>
            <a:r>
              <a:rPr lang="pl-PL" dirty="0"/>
              <a:t>, </a:t>
            </a:r>
            <a:r>
              <a:rPr lang="pl-PL" dirty="0" err="1"/>
              <a:t>sufficient</a:t>
            </a:r>
            <a:r>
              <a:rPr lang="pl-PL" dirty="0"/>
              <a:t> </a:t>
            </a:r>
            <a:r>
              <a:rPr lang="pl-PL" dirty="0" err="1"/>
              <a:t>funds</a:t>
            </a:r>
            <a:r>
              <a:rPr lang="pl-PL" dirty="0"/>
              <a:t>, </a:t>
            </a:r>
            <a:r>
              <a:rPr lang="pl-PL" dirty="0" err="1"/>
              <a:t>payment</a:t>
            </a:r>
            <a:r>
              <a:rPr lang="pl-PL" dirty="0"/>
              <a:t> of </a:t>
            </a:r>
            <a:r>
              <a:rPr lang="pl-PL" dirty="0" err="1"/>
              <a:t>tuition</a:t>
            </a:r>
            <a:r>
              <a:rPr lang="pl-PL" dirty="0"/>
              <a:t> </a:t>
            </a:r>
            <a:r>
              <a:rPr lang="pl-PL" dirty="0" err="1"/>
              <a:t>fees</a:t>
            </a:r>
            <a:r>
              <a:rPr lang="pl-PL" dirty="0"/>
              <a:t>)</a:t>
            </a:r>
          </a:p>
          <a:p>
            <a:pPr algn="just">
              <a:tabLst>
                <a:tab pos="450850" algn="l"/>
              </a:tabLst>
            </a:pPr>
            <a:endParaRPr lang="pl-PL" dirty="0"/>
          </a:p>
          <a:p>
            <a:pPr algn="just">
              <a:tabLst>
                <a:tab pos="450850" algn="l"/>
              </a:tabLst>
            </a:pPr>
            <a:endParaRPr lang="pl-PL" dirty="0">
              <a:solidFill>
                <a:srgbClr val="C00000"/>
              </a:solidFill>
            </a:endParaRPr>
          </a:p>
          <a:p>
            <a:pPr marL="0" indent="0" algn="just">
              <a:buFont typeface="Arial" panose="020B0604020202020204" pitchFamily="34" charset="0"/>
              <a:buNone/>
              <a:tabLst>
                <a:tab pos="450850" algn="l"/>
              </a:tabLst>
            </a:pPr>
            <a:endParaRPr lang="pl-PL" dirty="0">
              <a:solidFill>
                <a:srgbClr val="C00000"/>
              </a:solidFill>
            </a:endParaRPr>
          </a:p>
          <a:p>
            <a:pPr marL="0" indent="0" algn="just">
              <a:buFont typeface="Arial" panose="020B0604020202020204" pitchFamily="34" charset="0"/>
              <a:buNone/>
              <a:tabLst>
                <a:tab pos="450850" algn="l"/>
              </a:tabLst>
            </a:pPr>
            <a:endParaRPr lang="pl-PL" dirty="0">
              <a:solidFill>
                <a:srgbClr val="C00000"/>
              </a:solidFill>
            </a:endParaRPr>
          </a:p>
        </p:txBody>
      </p:sp>
    </p:spTree>
    <p:extLst>
      <p:ext uri="{BB962C8B-B14F-4D97-AF65-F5344CB8AC3E}">
        <p14:creationId xmlns:p14="http://schemas.microsoft.com/office/powerpoint/2010/main" val="2686344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b="1" dirty="0">
                <a:solidFill>
                  <a:srgbClr val="C00000"/>
                </a:solidFill>
              </a:rPr>
              <a:t>CHANGES DUE TO CORONAVIRUS</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p:txBody>
          <a:bodyPr>
            <a:normAutofit/>
          </a:bodyPr>
          <a:lstStyle/>
          <a:p>
            <a:pPr marL="0" indent="0" algn="just">
              <a:buNone/>
              <a:tabLst>
                <a:tab pos="450850" algn="l"/>
              </a:tabLst>
            </a:pP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
        <p:nvSpPr>
          <p:cNvPr id="5" name="Symbol zastępczy zawartości 6">
            <a:extLst>
              <a:ext uri="{FF2B5EF4-FFF2-40B4-BE49-F238E27FC236}">
                <a16:creationId xmlns:a16="http://schemas.microsoft.com/office/drawing/2014/main" id="{0F54334D-E6DA-47BB-B7D2-D9D563969801}"/>
              </a:ext>
            </a:extLst>
          </p:cNvPr>
          <p:cNvSpPr txBox="1">
            <a:spLocks/>
          </p:cNvSpPr>
          <p:nvPr/>
        </p:nvSpPr>
        <p:spPr>
          <a:xfrm>
            <a:off x="838200" y="1519530"/>
            <a:ext cx="10515600" cy="4351338"/>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tabLst>
                <a:tab pos="450850" algn="l"/>
              </a:tabLst>
            </a:pPr>
            <a:endParaRPr lang="pl-PL" dirty="0">
              <a:solidFill>
                <a:srgbClr val="C00000"/>
              </a:solidFill>
            </a:endParaRPr>
          </a:p>
          <a:p>
            <a:pPr marL="0" indent="0" algn="just">
              <a:buNone/>
              <a:tabLst>
                <a:tab pos="450850" algn="l"/>
              </a:tabLst>
            </a:pPr>
            <a:endParaRPr lang="pl-PL" dirty="0"/>
          </a:p>
          <a:p>
            <a:pPr algn="just">
              <a:lnSpc>
                <a:spcPct val="120000"/>
              </a:lnSpc>
              <a:tabLst>
                <a:tab pos="450850" algn="l"/>
              </a:tabLst>
            </a:pPr>
            <a:r>
              <a:rPr lang="pl-PL" dirty="0">
                <a:solidFill>
                  <a:srgbClr val="C00000"/>
                </a:solidFill>
              </a:rPr>
              <a:t> </a:t>
            </a:r>
            <a:r>
              <a:rPr lang="pl-PL" dirty="0" err="1"/>
              <a:t>Extention</a:t>
            </a:r>
            <a:r>
              <a:rPr lang="pl-PL" dirty="0"/>
              <a:t> of </a:t>
            </a:r>
            <a:r>
              <a:rPr lang="pl-PL" dirty="0" err="1"/>
              <a:t>legal</a:t>
            </a:r>
            <a:r>
              <a:rPr lang="pl-PL" dirty="0"/>
              <a:t> </a:t>
            </a:r>
            <a:r>
              <a:rPr lang="pl-PL" dirty="0" err="1"/>
              <a:t>stay</a:t>
            </a:r>
            <a:r>
              <a:rPr lang="pl-PL" dirty="0"/>
              <a:t>, </a:t>
            </a:r>
            <a:r>
              <a:rPr lang="pl-PL" dirty="0" err="1"/>
              <a:t>if</a:t>
            </a:r>
            <a:r>
              <a:rPr lang="pl-PL" dirty="0"/>
              <a:t> </a:t>
            </a:r>
            <a:r>
              <a:rPr lang="pl-PL" dirty="0" err="1"/>
              <a:t>national</a:t>
            </a:r>
            <a:r>
              <a:rPr lang="pl-PL" dirty="0"/>
              <a:t> visa </a:t>
            </a:r>
            <a:r>
              <a:rPr lang="pl-PL" dirty="0" err="1"/>
              <a:t>or</a:t>
            </a:r>
            <a:r>
              <a:rPr lang="pl-PL" dirty="0"/>
              <a:t> TRC </a:t>
            </a:r>
            <a:r>
              <a:rPr lang="pl-PL" dirty="0" err="1"/>
              <a:t>ends</a:t>
            </a:r>
            <a:r>
              <a:rPr lang="pl-PL" dirty="0"/>
              <a:t> </a:t>
            </a:r>
            <a:r>
              <a:rPr lang="pl-PL" dirty="0" err="1"/>
              <a:t>during</a:t>
            </a:r>
            <a:r>
              <a:rPr lang="pl-PL" dirty="0"/>
              <a:t> the </a:t>
            </a:r>
            <a:r>
              <a:rPr lang="pl-PL" dirty="0" err="1"/>
              <a:t>coronavirus</a:t>
            </a:r>
            <a:r>
              <a:rPr lang="pl-PL" dirty="0"/>
              <a:t> (to 30 </a:t>
            </a:r>
            <a:r>
              <a:rPr lang="pl-PL" dirty="0" err="1"/>
              <a:t>days</a:t>
            </a:r>
            <a:r>
              <a:rPr lang="pl-PL" dirty="0"/>
              <a:t> </a:t>
            </a:r>
            <a:r>
              <a:rPr lang="pl-PL" dirty="0" err="1"/>
              <a:t>after</a:t>
            </a:r>
            <a:r>
              <a:rPr lang="pl-PL" dirty="0"/>
              <a:t> the </a:t>
            </a:r>
            <a:r>
              <a:rPr lang="pl-PL" dirty="0" err="1"/>
              <a:t>revocation</a:t>
            </a:r>
            <a:r>
              <a:rPr lang="pl-PL" dirty="0"/>
              <a:t> of </a:t>
            </a:r>
            <a:r>
              <a:rPr lang="pl-PL" dirty="0" err="1"/>
              <a:t>an</a:t>
            </a:r>
            <a:r>
              <a:rPr lang="pl-PL" dirty="0"/>
              <a:t> </a:t>
            </a:r>
            <a:r>
              <a:rPr lang="pl-PL" dirty="0" err="1"/>
              <a:t>epidemic</a:t>
            </a:r>
            <a:r>
              <a:rPr lang="pl-PL" dirty="0"/>
              <a:t> </a:t>
            </a:r>
            <a:r>
              <a:rPr lang="pl-PL" dirty="0" err="1"/>
              <a:t>risk</a:t>
            </a:r>
            <a:r>
              <a:rPr lang="pl-PL" dirty="0"/>
              <a:t>)</a:t>
            </a:r>
          </a:p>
          <a:p>
            <a:pPr marL="0" indent="0" algn="just">
              <a:buNone/>
              <a:tabLst>
                <a:tab pos="450850" algn="l"/>
              </a:tabLst>
            </a:pPr>
            <a:endParaRPr lang="pl-PL" dirty="0"/>
          </a:p>
          <a:p>
            <a:pPr algn="just">
              <a:lnSpc>
                <a:spcPct val="120000"/>
              </a:lnSpc>
              <a:tabLst>
                <a:tab pos="450850" algn="l"/>
              </a:tabLst>
            </a:pPr>
            <a:r>
              <a:rPr lang="pl-PL" dirty="0">
                <a:solidFill>
                  <a:srgbClr val="C00000"/>
                </a:solidFill>
              </a:rPr>
              <a:t> </a:t>
            </a:r>
            <a:r>
              <a:rPr lang="pl-PL" dirty="0" err="1"/>
              <a:t>Extention</a:t>
            </a:r>
            <a:r>
              <a:rPr lang="pl-PL" dirty="0"/>
              <a:t> of </a:t>
            </a:r>
            <a:r>
              <a:rPr lang="pl-PL" dirty="0" err="1"/>
              <a:t>stay</a:t>
            </a:r>
            <a:r>
              <a:rPr lang="pl-PL" dirty="0"/>
              <a:t> </a:t>
            </a:r>
            <a:r>
              <a:rPr lang="pl-PL" dirty="0" err="1"/>
              <a:t>if</a:t>
            </a:r>
            <a:r>
              <a:rPr lang="pl-PL" dirty="0"/>
              <a:t> </a:t>
            </a:r>
            <a:r>
              <a:rPr lang="pl-PL" dirty="0" err="1"/>
              <a:t>you</a:t>
            </a:r>
            <a:r>
              <a:rPr lang="pl-PL" dirty="0"/>
              <a:t> </a:t>
            </a:r>
            <a:r>
              <a:rPr lang="pl-PL" dirty="0" err="1"/>
              <a:t>were</a:t>
            </a:r>
            <a:r>
              <a:rPr lang="pl-PL" dirty="0"/>
              <a:t> in Poland on 14 March 2020 on </a:t>
            </a:r>
            <a:r>
              <a:rPr lang="pl-PL" dirty="0" err="1"/>
              <a:t>Schengen</a:t>
            </a:r>
            <a:r>
              <a:rPr lang="pl-PL" dirty="0"/>
              <a:t> visa, </a:t>
            </a:r>
            <a:r>
              <a:rPr lang="pl-PL" dirty="0" err="1"/>
              <a:t>residence</a:t>
            </a:r>
            <a:r>
              <a:rPr lang="pl-PL" dirty="0"/>
              <a:t> </a:t>
            </a:r>
            <a:r>
              <a:rPr lang="pl-PL" dirty="0" err="1"/>
              <a:t>permit</a:t>
            </a:r>
            <a:r>
              <a:rPr lang="pl-PL" dirty="0"/>
              <a:t> </a:t>
            </a:r>
            <a:r>
              <a:rPr lang="pl-PL" dirty="0" err="1"/>
              <a:t>issued</a:t>
            </a:r>
            <a:r>
              <a:rPr lang="pl-PL" dirty="0"/>
              <a:t> by </a:t>
            </a:r>
            <a:r>
              <a:rPr lang="pl-PL" dirty="0" err="1"/>
              <a:t>another</a:t>
            </a:r>
            <a:r>
              <a:rPr lang="pl-PL" dirty="0"/>
              <a:t> EU country </a:t>
            </a:r>
            <a:r>
              <a:rPr lang="pl-PL" dirty="0" err="1"/>
              <a:t>or</a:t>
            </a:r>
            <a:r>
              <a:rPr lang="pl-PL" dirty="0"/>
              <a:t> visa </a:t>
            </a:r>
            <a:r>
              <a:rPr lang="pl-PL" dirty="0" err="1"/>
              <a:t>free</a:t>
            </a:r>
            <a:r>
              <a:rPr lang="pl-PL" dirty="0"/>
              <a:t> </a:t>
            </a:r>
            <a:r>
              <a:rPr lang="pl-PL" dirty="0" err="1"/>
              <a:t>movement</a:t>
            </a:r>
            <a:r>
              <a:rPr lang="pl-PL" dirty="0"/>
              <a:t> (to 30 </a:t>
            </a:r>
            <a:r>
              <a:rPr lang="pl-PL" dirty="0" err="1"/>
              <a:t>days</a:t>
            </a:r>
            <a:r>
              <a:rPr lang="pl-PL" dirty="0"/>
              <a:t> </a:t>
            </a:r>
            <a:r>
              <a:rPr lang="pl-PL" dirty="0" err="1"/>
              <a:t>after</a:t>
            </a:r>
            <a:r>
              <a:rPr lang="pl-PL" dirty="0"/>
              <a:t> the </a:t>
            </a:r>
            <a:r>
              <a:rPr lang="pl-PL" dirty="0" err="1"/>
              <a:t>revocation</a:t>
            </a:r>
            <a:r>
              <a:rPr lang="pl-PL" dirty="0"/>
              <a:t> of </a:t>
            </a:r>
            <a:r>
              <a:rPr lang="pl-PL" dirty="0" err="1"/>
              <a:t>an</a:t>
            </a:r>
            <a:r>
              <a:rPr lang="pl-PL" dirty="0"/>
              <a:t> </a:t>
            </a:r>
            <a:r>
              <a:rPr lang="pl-PL" dirty="0" err="1"/>
              <a:t>epidemic</a:t>
            </a:r>
            <a:r>
              <a:rPr lang="pl-PL" dirty="0"/>
              <a:t> </a:t>
            </a:r>
            <a:r>
              <a:rPr lang="pl-PL" dirty="0" err="1"/>
              <a:t>risk</a:t>
            </a:r>
            <a:r>
              <a:rPr lang="pl-PL" dirty="0"/>
              <a:t>) (</a:t>
            </a:r>
            <a:r>
              <a:rPr lang="pl-PL" dirty="0" err="1"/>
              <a:t>you</a:t>
            </a:r>
            <a:r>
              <a:rPr lang="pl-PL" dirty="0"/>
              <a:t> </a:t>
            </a:r>
            <a:r>
              <a:rPr lang="pl-PL" dirty="0" err="1"/>
              <a:t>can</a:t>
            </a:r>
            <a:r>
              <a:rPr lang="pl-PL" dirty="0"/>
              <a:t> </a:t>
            </a:r>
            <a:r>
              <a:rPr lang="pl-PL" dirty="0" err="1"/>
              <a:t>work</a:t>
            </a:r>
            <a:r>
              <a:rPr lang="pl-PL" dirty="0"/>
              <a:t> with a </a:t>
            </a:r>
            <a:r>
              <a:rPr lang="pl-PL" dirty="0" err="1"/>
              <a:t>work</a:t>
            </a:r>
            <a:r>
              <a:rPr lang="pl-PL" dirty="0"/>
              <a:t> </a:t>
            </a:r>
            <a:r>
              <a:rPr lang="pl-PL" dirty="0" err="1"/>
              <a:t>permit</a:t>
            </a:r>
            <a:r>
              <a:rPr lang="pl-PL" dirty="0"/>
              <a:t>)</a:t>
            </a:r>
          </a:p>
          <a:p>
            <a:pPr algn="just">
              <a:lnSpc>
                <a:spcPct val="120000"/>
              </a:lnSpc>
              <a:tabLst>
                <a:tab pos="450850" algn="l"/>
              </a:tabLst>
            </a:pPr>
            <a:endParaRPr lang="pl-PL" dirty="0"/>
          </a:p>
          <a:p>
            <a:pPr algn="just">
              <a:lnSpc>
                <a:spcPct val="120000"/>
              </a:lnSpc>
              <a:tabLst>
                <a:tab pos="450850" algn="l"/>
              </a:tabLst>
            </a:pPr>
            <a:r>
              <a:rPr lang="pl-PL" dirty="0" err="1"/>
              <a:t>Extention</a:t>
            </a:r>
            <a:r>
              <a:rPr lang="pl-PL" dirty="0"/>
              <a:t> of </a:t>
            </a:r>
            <a:r>
              <a:rPr lang="pl-PL" dirty="0" err="1"/>
              <a:t>work</a:t>
            </a:r>
            <a:r>
              <a:rPr lang="pl-PL" dirty="0"/>
              <a:t> </a:t>
            </a:r>
            <a:r>
              <a:rPr lang="pl-PL" dirty="0" err="1"/>
              <a:t>permits</a:t>
            </a:r>
            <a:endParaRPr lang="pl-PL" dirty="0"/>
          </a:p>
          <a:p>
            <a:pPr marL="0" indent="0" algn="just">
              <a:buNone/>
              <a:tabLst>
                <a:tab pos="450850" algn="l"/>
              </a:tabLst>
            </a:pPr>
            <a:endParaRPr lang="pl-PL" dirty="0">
              <a:solidFill>
                <a:srgbClr val="C00000"/>
              </a:solidFill>
            </a:endParaRPr>
          </a:p>
          <a:p>
            <a:pPr marL="0" indent="0" algn="just">
              <a:buNone/>
              <a:tabLst>
                <a:tab pos="450850" algn="l"/>
              </a:tabLst>
            </a:pPr>
            <a:r>
              <a:rPr lang="pl-PL" b="1" dirty="0">
                <a:solidFill>
                  <a:srgbClr val="C00000"/>
                </a:solidFill>
              </a:rPr>
              <a:t>In </a:t>
            </a:r>
            <a:r>
              <a:rPr lang="pl-PL" b="1" dirty="0" err="1">
                <a:solidFill>
                  <a:srgbClr val="C00000"/>
                </a:solidFill>
              </a:rPr>
              <a:t>those</a:t>
            </a:r>
            <a:r>
              <a:rPr lang="pl-PL" b="1" dirty="0">
                <a:solidFill>
                  <a:srgbClr val="C00000"/>
                </a:solidFill>
              </a:rPr>
              <a:t> </a:t>
            </a:r>
            <a:r>
              <a:rPr lang="pl-PL" b="1" dirty="0" err="1">
                <a:solidFill>
                  <a:srgbClr val="C00000"/>
                </a:solidFill>
              </a:rPr>
              <a:t>situations</a:t>
            </a:r>
            <a:r>
              <a:rPr lang="pl-PL" b="1" dirty="0">
                <a:solidFill>
                  <a:srgbClr val="C00000"/>
                </a:solidFill>
              </a:rPr>
              <a:t> </a:t>
            </a:r>
            <a:r>
              <a:rPr lang="pl-PL" b="1" dirty="0" err="1">
                <a:solidFill>
                  <a:srgbClr val="C00000"/>
                </a:solidFill>
              </a:rPr>
              <a:t>you</a:t>
            </a:r>
            <a:r>
              <a:rPr lang="pl-PL" b="1" dirty="0">
                <a:solidFill>
                  <a:srgbClr val="C00000"/>
                </a:solidFill>
              </a:rPr>
              <a:t> do not </a:t>
            </a:r>
            <a:r>
              <a:rPr lang="pl-PL" b="1" dirty="0" err="1">
                <a:solidFill>
                  <a:srgbClr val="C00000"/>
                </a:solidFill>
              </a:rPr>
              <a:t>need</a:t>
            </a:r>
            <a:r>
              <a:rPr lang="pl-PL" b="1" dirty="0">
                <a:solidFill>
                  <a:srgbClr val="C00000"/>
                </a:solidFill>
              </a:rPr>
              <a:t> to (but </a:t>
            </a:r>
            <a:r>
              <a:rPr lang="pl-PL" b="1" dirty="0" err="1">
                <a:solidFill>
                  <a:srgbClr val="C00000"/>
                </a:solidFill>
              </a:rPr>
              <a:t>you</a:t>
            </a:r>
            <a:r>
              <a:rPr lang="pl-PL" b="1" dirty="0">
                <a:solidFill>
                  <a:srgbClr val="C00000"/>
                </a:solidFill>
              </a:rPr>
              <a:t> </a:t>
            </a:r>
            <a:r>
              <a:rPr lang="pl-PL" b="1" dirty="0" err="1">
                <a:solidFill>
                  <a:srgbClr val="C00000"/>
                </a:solidFill>
              </a:rPr>
              <a:t>can</a:t>
            </a:r>
            <a:r>
              <a:rPr lang="pl-PL" b="1" dirty="0">
                <a:solidFill>
                  <a:srgbClr val="C00000"/>
                </a:solidFill>
              </a:rPr>
              <a:t>) </a:t>
            </a:r>
            <a:r>
              <a:rPr lang="pl-PL" b="1" dirty="0" err="1">
                <a:solidFill>
                  <a:srgbClr val="C00000"/>
                </a:solidFill>
              </a:rPr>
              <a:t>apply</a:t>
            </a:r>
            <a:r>
              <a:rPr lang="pl-PL" b="1" dirty="0">
                <a:solidFill>
                  <a:srgbClr val="C00000"/>
                </a:solidFill>
              </a:rPr>
              <a:t> for the </a:t>
            </a:r>
            <a:r>
              <a:rPr lang="pl-PL" b="1" dirty="0" err="1">
                <a:solidFill>
                  <a:srgbClr val="C00000"/>
                </a:solidFill>
              </a:rPr>
              <a:t>extention</a:t>
            </a:r>
            <a:r>
              <a:rPr lang="pl-PL" b="1" dirty="0">
                <a:solidFill>
                  <a:srgbClr val="C00000"/>
                </a:solidFill>
              </a:rPr>
              <a:t> of </a:t>
            </a:r>
            <a:r>
              <a:rPr lang="pl-PL" b="1" dirty="0" err="1">
                <a:solidFill>
                  <a:srgbClr val="C00000"/>
                </a:solidFill>
              </a:rPr>
              <a:t>your</a:t>
            </a:r>
            <a:r>
              <a:rPr lang="pl-PL" b="1" dirty="0">
                <a:solidFill>
                  <a:srgbClr val="C00000"/>
                </a:solidFill>
              </a:rPr>
              <a:t> </a:t>
            </a:r>
            <a:r>
              <a:rPr lang="pl-PL" b="1" dirty="0" err="1">
                <a:solidFill>
                  <a:srgbClr val="C00000"/>
                </a:solidFill>
              </a:rPr>
              <a:t>residence</a:t>
            </a:r>
            <a:r>
              <a:rPr lang="pl-PL" b="1" dirty="0">
                <a:solidFill>
                  <a:srgbClr val="C00000"/>
                </a:solidFill>
              </a:rPr>
              <a:t> </a:t>
            </a:r>
            <a:r>
              <a:rPr lang="pl-PL" b="1" dirty="0" err="1">
                <a:solidFill>
                  <a:srgbClr val="C00000"/>
                </a:solidFill>
              </a:rPr>
              <a:t>permit</a:t>
            </a:r>
            <a:r>
              <a:rPr lang="pl-PL" b="1" dirty="0">
                <a:solidFill>
                  <a:srgbClr val="C00000"/>
                </a:solidFill>
              </a:rPr>
              <a:t>/visa!</a:t>
            </a:r>
          </a:p>
          <a:p>
            <a:pPr marL="0" indent="0" algn="just">
              <a:buFont typeface="Arial" panose="020B0604020202020204" pitchFamily="34" charset="0"/>
              <a:buNone/>
              <a:tabLst>
                <a:tab pos="450850" algn="l"/>
              </a:tabLst>
            </a:pPr>
            <a:endParaRPr lang="pl-PL" dirty="0">
              <a:solidFill>
                <a:srgbClr val="C00000"/>
              </a:solidFill>
            </a:endParaRPr>
          </a:p>
          <a:p>
            <a:pPr marL="0" indent="0" algn="just">
              <a:buFont typeface="Arial" panose="020B0604020202020204" pitchFamily="34" charset="0"/>
              <a:buNone/>
              <a:tabLst>
                <a:tab pos="450850" algn="l"/>
              </a:tabLst>
            </a:pPr>
            <a:endParaRPr lang="pl-PL" dirty="0">
              <a:solidFill>
                <a:srgbClr val="C00000"/>
              </a:solidFill>
            </a:endParaRPr>
          </a:p>
        </p:txBody>
      </p:sp>
    </p:spTree>
    <p:extLst>
      <p:ext uri="{BB962C8B-B14F-4D97-AF65-F5344CB8AC3E}">
        <p14:creationId xmlns:p14="http://schemas.microsoft.com/office/powerpoint/2010/main" val="380656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b="1" dirty="0">
                <a:solidFill>
                  <a:srgbClr val="C00000"/>
                </a:solidFill>
              </a:rPr>
              <a:t>DIFFERENT LEGAL REGIMES</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a:bodyPr>
          <a:lstStyle/>
          <a:p>
            <a:pPr marL="457200" lvl="1" indent="0">
              <a:buNone/>
            </a:pPr>
            <a:endParaRPr lang="pl-PL" dirty="0"/>
          </a:p>
          <a:p>
            <a:pPr marL="514350" indent="-514350">
              <a:buFont typeface="+mj-lt"/>
              <a:buAutoNum type="arabicPeriod"/>
            </a:pPr>
            <a:r>
              <a:rPr lang="pl-PL" b="1" dirty="0"/>
              <a:t>EU </a:t>
            </a:r>
            <a:r>
              <a:rPr lang="pl-PL" b="1" dirty="0" err="1"/>
              <a:t>nationals</a:t>
            </a:r>
            <a:endParaRPr lang="pl-PL" b="1" dirty="0"/>
          </a:p>
          <a:p>
            <a:pPr marL="514350" indent="-514350">
              <a:buFont typeface="+mj-lt"/>
              <a:buAutoNum type="arabicPeriod"/>
            </a:pPr>
            <a:endParaRPr lang="pl-PL" b="1" dirty="0"/>
          </a:p>
          <a:p>
            <a:pPr marL="514350" indent="-514350">
              <a:buFont typeface="+mj-lt"/>
              <a:buAutoNum type="arabicPeriod"/>
            </a:pPr>
            <a:r>
              <a:rPr lang="pl-PL" b="1" dirty="0"/>
              <a:t>Third-country </a:t>
            </a:r>
            <a:r>
              <a:rPr lang="pl-PL" b="1" dirty="0" err="1"/>
              <a:t>nationals</a:t>
            </a:r>
            <a:r>
              <a:rPr lang="pl-PL" b="1" dirty="0"/>
              <a:t> </a:t>
            </a:r>
            <a:r>
              <a:rPr lang="pl-PL" b="1" dirty="0" err="1"/>
              <a:t>coming</a:t>
            </a:r>
            <a:r>
              <a:rPr lang="pl-PL" b="1" dirty="0"/>
              <a:t> to Poland for </a:t>
            </a:r>
            <a:r>
              <a:rPr lang="pl-PL" b="1" dirty="0" err="1"/>
              <a:t>studies</a:t>
            </a:r>
            <a:endParaRPr lang="pl-PL" b="1" dirty="0"/>
          </a:p>
          <a:p>
            <a:pPr marL="514350" indent="-514350">
              <a:buFont typeface="+mj-lt"/>
              <a:buAutoNum type="arabicPeriod"/>
            </a:pPr>
            <a:endParaRPr lang="pl-PL" b="1" dirty="0"/>
          </a:p>
          <a:p>
            <a:pPr marL="514350" indent="-514350">
              <a:buFont typeface="+mj-lt"/>
              <a:buAutoNum type="arabicPeriod"/>
            </a:pPr>
            <a:r>
              <a:rPr lang="pl-PL" b="1" dirty="0"/>
              <a:t>Third-country </a:t>
            </a:r>
            <a:r>
              <a:rPr lang="pl-PL" b="1" dirty="0" err="1"/>
              <a:t>nationals</a:t>
            </a:r>
            <a:r>
              <a:rPr lang="pl-PL" b="1" dirty="0"/>
              <a:t> </a:t>
            </a:r>
            <a:r>
              <a:rPr lang="pl-PL" b="1" dirty="0" err="1"/>
              <a:t>coming</a:t>
            </a:r>
            <a:r>
              <a:rPr lang="pl-PL" b="1" dirty="0"/>
              <a:t> to Poland on Erasmus</a:t>
            </a:r>
          </a:p>
          <a:p>
            <a:pPr marL="514350" indent="-514350">
              <a:buFont typeface="+mj-lt"/>
              <a:buAutoNum type="arabicPeriod"/>
            </a:pPr>
            <a:endParaRPr lang="pl-PL" b="1" dirty="0"/>
          </a:p>
          <a:p>
            <a:pPr marL="0" indent="0">
              <a:buNone/>
            </a:pPr>
            <a:endParaRPr lang="en-US"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229472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b="1" dirty="0">
                <a:solidFill>
                  <a:srgbClr val="C00000"/>
                </a:solidFill>
              </a:rPr>
              <a:t>RIGHT TO WORK</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p:txBody>
          <a:bodyPr>
            <a:normAutofit/>
          </a:bodyPr>
          <a:lstStyle/>
          <a:p>
            <a:pPr marL="0" indent="0" algn="just">
              <a:buNone/>
              <a:tabLst>
                <a:tab pos="450850" algn="l"/>
              </a:tabLst>
            </a:pP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
        <p:nvSpPr>
          <p:cNvPr id="5" name="Symbol zastępczy zawartości 6">
            <a:extLst>
              <a:ext uri="{FF2B5EF4-FFF2-40B4-BE49-F238E27FC236}">
                <a16:creationId xmlns:a16="http://schemas.microsoft.com/office/drawing/2014/main" id="{0F54334D-E6DA-47BB-B7D2-D9D563969801}"/>
              </a:ext>
            </a:extLst>
          </p:cNvPr>
          <p:cNvSpPr txBox="1">
            <a:spLocks/>
          </p:cNvSpPr>
          <p:nvPr/>
        </p:nvSpPr>
        <p:spPr>
          <a:xfrm>
            <a:off x="838200" y="1519530"/>
            <a:ext cx="105156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tabLst>
                <a:tab pos="450850" algn="l"/>
              </a:tabLst>
            </a:pPr>
            <a:endParaRPr lang="pl-PL" dirty="0">
              <a:solidFill>
                <a:srgbClr val="C00000"/>
              </a:solidFill>
            </a:endParaRPr>
          </a:p>
          <a:p>
            <a:pPr algn="just">
              <a:tabLst>
                <a:tab pos="450850" algn="l"/>
              </a:tabLst>
            </a:pPr>
            <a:r>
              <a:rPr lang="pl-PL" dirty="0">
                <a:solidFill>
                  <a:srgbClr val="C00000"/>
                </a:solidFill>
              </a:rPr>
              <a:t> </a:t>
            </a:r>
            <a:r>
              <a:rPr lang="pl-PL" dirty="0"/>
              <a:t>Full-</a:t>
            </a:r>
            <a:r>
              <a:rPr lang="pl-PL" dirty="0" err="1"/>
              <a:t>time</a:t>
            </a:r>
            <a:r>
              <a:rPr lang="pl-PL" dirty="0"/>
              <a:t> </a:t>
            </a:r>
            <a:r>
              <a:rPr lang="pl-PL" dirty="0" err="1"/>
              <a:t>studies</a:t>
            </a:r>
            <a:r>
              <a:rPr lang="pl-PL" dirty="0"/>
              <a:t> (studia stacjonarne) – </a:t>
            </a:r>
            <a:r>
              <a:rPr lang="pl-PL" dirty="0" err="1"/>
              <a:t>you</a:t>
            </a:r>
            <a:r>
              <a:rPr lang="pl-PL" dirty="0"/>
              <a:t> </a:t>
            </a:r>
            <a:r>
              <a:rPr lang="pl-PL" dirty="0" err="1">
                <a:solidFill>
                  <a:srgbClr val="C00000"/>
                </a:solidFill>
              </a:rPr>
              <a:t>can</a:t>
            </a:r>
            <a:r>
              <a:rPr lang="pl-PL" dirty="0">
                <a:solidFill>
                  <a:srgbClr val="C00000"/>
                </a:solidFill>
              </a:rPr>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solidFill>
                  <a:srgbClr val="C00000"/>
                </a:solidFill>
              </a:rPr>
              <a:t> </a:t>
            </a:r>
            <a:r>
              <a:rPr lang="pl-PL" dirty="0" err="1"/>
              <a:t>an</a:t>
            </a:r>
            <a:r>
              <a:rPr lang="pl-PL" dirty="0"/>
              <a:t> </a:t>
            </a:r>
            <a:r>
              <a:rPr lang="pl-PL" dirty="0" err="1"/>
              <a:t>additional</a:t>
            </a:r>
            <a:r>
              <a:rPr lang="pl-PL" dirty="0"/>
              <a:t> </a:t>
            </a:r>
            <a:r>
              <a:rPr lang="pl-PL" dirty="0" err="1"/>
              <a:t>work</a:t>
            </a:r>
            <a:r>
              <a:rPr lang="pl-PL" dirty="0"/>
              <a:t> </a:t>
            </a:r>
            <a:r>
              <a:rPr lang="pl-PL" dirty="0" err="1"/>
              <a:t>permit</a:t>
            </a:r>
            <a:endParaRPr lang="pl-PL" dirty="0"/>
          </a:p>
          <a:p>
            <a:pPr algn="just">
              <a:tabLst>
                <a:tab pos="450850" algn="l"/>
              </a:tabLst>
            </a:pPr>
            <a:r>
              <a:rPr lang="pl-PL" dirty="0">
                <a:solidFill>
                  <a:srgbClr val="C00000"/>
                </a:solidFill>
              </a:rPr>
              <a:t> </a:t>
            </a:r>
            <a:r>
              <a:rPr lang="pl-PL" dirty="0" err="1"/>
              <a:t>Graduate</a:t>
            </a:r>
            <a:r>
              <a:rPr lang="pl-PL" dirty="0"/>
              <a:t> of a </a:t>
            </a:r>
            <a:r>
              <a:rPr lang="pl-PL" dirty="0" err="1"/>
              <a:t>Polish</a:t>
            </a:r>
            <a:r>
              <a:rPr lang="pl-PL" dirty="0"/>
              <a:t> </a:t>
            </a:r>
            <a:r>
              <a:rPr lang="pl-PL" dirty="0" err="1"/>
              <a:t>school</a:t>
            </a:r>
            <a:r>
              <a:rPr lang="pl-PL" dirty="0"/>
              <a:t> </a:t>
            </a:r>
            <a:r>
              <a:rPr lang="pl-PL" dirty="0" err="1"/>
              <a:t>or</a:t>
            </a:r>
            <a:r>
              <a:rPr lang="pl-PL" dirty="0"/>
              <a:t> University – </a:t>
            </a:r>
            <a:r>
              <a:rPr lang="pl-PL" dirty="0" err="1"/>
              <a:t>you</a:t>
            </a:r>
            <a:r>
              <a:rPr lang="pl-PL" dirty="0"/>
              <a:t> </a:t>
            </a:r>
            <a:r>
              <a:rPr lang="pl-PL" dirty="0" err="1">
                <a:solidFill>
                  <a:srgbClr val="C00000"/>
                </a:solidFill>
              </a:rPr>
              <a:t>can</a:t>
            </a:r>
            <a:r>
              <a:rPr lang="pl-PL" dirty="0">
                <a:solidFill>
                  <a:srgbClr val="C00000"/>
                </a:solidFill>
              </a:rPr>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t> </a:t>
            </a:r>
            <a:r>
              <a:rPr lang="pl-PL" dirty="0" err="1"/>
              <a:t>an</a:t>
            </a:r>
            <a:r>
              <a:rPr lang="pl-PL" dirty="0"/>
              <a:t> </a:t>
            </a:r>
            <a:r>
              <a:rPr lang="pl-PL" dirty="0" err="1"/>
              <a:t>additional</a:t>
            </a:r>
            <a:r>
              <a:rPr lang="pl-PL" dirty="0"/>
              <a:t> </a:t>
            </a:r>
            <a:r>
              <a:rPr lang="pl-PL" dirty="0" err="1"/>
              <a:t>work</a:t>
            </a:r>
            <a:r>
              <a:rPr lang="pl-PL" dirty="0"/>
              <a:t> </a:t>
            </a:r>
            <a:r>
              <a:rPr lang="pl-PL" dirty="0" err="1"/>
              <a:t>permit</a:t>
            </a:r>
            <a:endParaRPr lang="pl-PL" dirty="0"/>
          </a:p>
          <a:p>
            <a:pPr algn="just">
              <a:tabLst>
                <a:tab pos="450850" algn="l"/>
              </a:tabLst>
            </a:pPr>
            <a:r>
              <a:rPr lang="pl-PL" dirty="0">
                <a:solidFill>
                  <a:srgbClr val="C00000"/>
                </a:solidFill>
              </a:rPr>
              <a:t> </a:t>
            </a:r>
            <a:r>
              <a:rPr lang="pl-PL" dirty="0" err="1"/>
              <a:t>Temporary</a:t>
            </a:r>
            <a:r>
              <a:rPr lang="pl-PL" dirty="0"/>
              <a:t> </a:t>
            </a:r>
            <a:r>
              <a:rPr lang="pl-PL"/>
              <a:t>residence </a:t>
            </a:r>
            <a:r>
              <a:rPr lang="pl-PL" dirty="0" err="1"/>
              <a:t>permit</a:t>
            </a:r>
            <a:r>
              <a:rPr lang="pl-PL" dirty="0"/>
              <a:t> </a:t>
            </a:r>
            <a:r>
              <a:rPr lang="pl-PL" dirty="0" err="1"/>
              <a:t>based</a:t>
            </a:r>
            <a:r>
              <a:rPr lang="pl-PL" dirty="0"/>
              <a:t> on </a:t>
            </a:r>
            <a:r>
              <a:rPr lang="pl-PL" dirty="0" err="1"/>
              <a:t>studies</a:t>
            </a:r>
            <a:r>
              <a:rPr lang="pl-PL" dirty="0"/>
              <a:t> – </a:t>
            </a:r>
            <a:r>
              <a:rPr lang="pl-PL" dirty="0" err="1"/>
              <a:t>you</a:t>
            </a:r>
            <a:r>
              <a:rPr lang="pl-PL" dirty="0"/>
              <a:t> </a:t>
            </a:r>
            <a:r>
              <a:rPr lang="pl-PL" dirty="0" err="1">
                <a:solidFill>
                  <a:srgbClr val="C00000"/>
                </a:solidFill>
              </a:rPr>
              <a:t>can</a:t>
            </a:r>
            <a:r>
              <a:rPr lang="pl-PL" dirty="0">
                <a:solidFill>
                  <a:srgbClr val="C00000"/>
                </a:solidFill>
              </a:rPr>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solidFill>
                  <a:srgbClr val="C00000"/>
                </a:solidFill>
              </a:rPr>
              <a:t> </a:t>
            </a:r>
            <a:r>
              <a:rPr lang="pl-PL" dirty="0" err="1"/>
              <a:t>additional</a:t>
            </a:r>
            <a:r>
              <a:rPr lang="pl-PL" dirty="0"/>
              <a:t> </a:t>
            </a:r>
            <a:r>
              <a:rPr lang="pl-PL" dirty="0" err="1"/>
              <a:t>work</a:t>
            </a:r>
            <a:r>
              <a:rPr lang="pl-PL" dirty="0"/>
              <a:t> </a:t>
            </a:r>
            <a:r>
              <a:rPr lang="pl-PL" dirty="0" err="1"/>
              <a:t>permit</a:t>
            </a:r>
            <a:endParaRPr lang="pl-PL" dirty="0"/>
          </a:p>
          <a:p>
            <a:pPr algn="just">
              <a:tabLst>
                <a:tab pos="450850" algn="l"/>
              </a:tabLst>
            </a:pPr>
            <a:r>
              <a:rPr lang="pl-PL" dirty="0">
                <a:solidFill>
                  <a:srgbClr val="C00000"/>
                </a:solidFill>
              </a:rPr>
              <a:t> </a:t>
            </a:r>
            <a:r>
              <a:rPr lang="pl-PL" dirty="0" err="1"/>
              <a:t>Students</a:t>
            </a:r>
            <a:r>
              <a:rPr lang="pl-PL" dirty="0"/>
              <a:t> of part-</a:t>
            </a:r>
            <a:r>
              <a:rPr lang="pl-PL" dirty="0" err="1"/>
              <a:t>time</a:t>
            </a:r>
            <a:r>
              <a:rPr lang="pl-PL" dirty="0"/>
              <a:t> </a:t>
            </a:r>
            <a:r>
              <a:rPr lang="pl-PL" dirty="0" err="1"/>
              <a:t>studies</a:t>
            </a:r>
            <a:r>
              <a:rPr lang="pl-PL" dirty="0"/>
              <a:t> (studia niestacjonarne) </a:t>
            </a:r>
            <a:r>
              <a:rPr lang="pl-PL" dirty="0" err="1"/>
              <a:t>or</a:t>
            </a:r>
            <a:r>
              <a:rPr lang="pl-PL" dirty="0"/>
              <a:t> extra-mural </a:t>
            </a:r>
            <a:r>
              <a:rPr lang="pl-PL" dirty="0" err="1"/>
              <a:t>education</a:t>
            </a:r>
            <a:r>
              <a:rPr lang="pl-PL" dirty="0"/>
              <a:t> (studia zaoczne) </a:t>
            </a:r>
            <a:r>
              <a:rPr lang="pl-PL" dirty="0" err="1"/>
              <a:t>or</a:t>
            </a:r>
            <a:r>
              <a:rPr lang="pl-PL" dirty="0"/>
              <a:t> post-</a:t>
            </a:r>
            <a:r>
              <a:rPr lang="pl-PL" dirty="0" err="1"/>
              <a:t>graduate</a:t>
            </a:r>
            <a:r>
              <a:rPr lang="pl-PL" dirty="0"/>
              <a:t> </a:t>
            </a:r>
            <a:r>
              <a:rPr lang="pl-PL" dirty="0" err="1"/>
              <a:t>studies</a:t>
            </a:r>
            <a:r>
              <a:rPr lang="pl-PL" dirty="0"/>
              <a:t> </a:t>
            </a:r>
            <a:r>
              <a:rPr lang="pl-PL" dirty="0" err="1"/>
              <a:t>staying</a:t>
            </a:r>
            <a:r>
              <a:rPr lang="pl-PL" dirty="0"/>
              <a:t> in Poland on a visa – </a:t>
            </a:r>
            <a:r>
              <a:rPr lang="pl-PL" dirty="0" err="1"/>
              <a:t>you</a:t>
            </a:r>
            <a:r>
              <a:rPr lang="pl-PL" dirty="0"/>
              <a:t> </a:t>
            </a:r>
            <a:r>
              <a:rPr lang="pl-PL" dirty="0" err="1">
                <a:solidFill>
                  <a:srgbClr val="C00000"/>
                </a:solidFill>
              </a:rPr>
              <a:t>need</a:t>
            </a:r>
            <a:r>
              <a:rPr lang="pl-PL" dirty="0">
                <a:solidFill>
                  <a:srgbClr val="C00000"/>
                </a:solidFill>
              </a:rPr>
              <a:t> to </a:t>
            </a:r>
            <a:r>
              <a:rPr lang="pl-PL" dirty="0" err="1">
                <a:solidFill>
                  <a:srgbClr val="C00000"/>
                </a:solidFill>
              </a:rPr>
              <a:t>get</a:t>
            </a:r>
            <a:r>
              <a:rPr lang="pl-PL" dirty="0">
                <a:solidFill>
                  <a:srgbClr val="C00000"/>
                </a:solidFill>
              </a:rPr>
              <a:t> a </a:t>
            </a:r>
            <a:r>
              <a:rPr lang="pl-PL" dirty="0" err="1">
                <a:solidFill>
                  <a:srgbClr val="C00000"/>
                </a:solidFill>
              </a:rPr>
              <a:t>work</a:t>
            </a:r>
            <a:r>
              <a:rPr lang="pl-PL" dirty="0">
                <a:solidFill>
                  <a:srgbClr val="C00000"/>
                </a:solidFill>
              </a:rPr>
              <a:t> </a:t>
            </a:r>
            <a:r>
              <a:rPr lang="pl-PL" dirty="0" err="1">
                <a:solidFill>
                  <a:srgbClr val="C00000"/>
                </a:solidFill>
              </a:rPr>
              <a:t>permit</a:t>
            </a:r>
            <a:endParaRPr lang="pl-PL" dirty="0">
              <a:solidFill>
                <a:srgbClr val="C00000"/>
              </a:solidFill>
            </a:endParaRPr>
          </a:p>
          <a:p>
            <a:pPr algn="just">
              <a:tabLst>
                <a:tab pos="450850" algn="l"/>
              </a:tabLst>
            </a:pPr>
            <a:r>
              <a:rPr lang="pl-PL" dirty="0">
                <a:solidFill>
                  <a:srgbClr val="C00000"/>
                </a:solidFill>
              </a:rPr>
              <a:t> </a:t>
            </a:r>
            <a:r>
              <a:rPr lang="pl-PL" dirty="0"/>
              <a:t>Erasmus </a:t>
            </a:r>
            <a:r>
              <a:rPr lang="pl-PL" dirty="0" err="1"/>
              <a:t>mobility</a:t>
            </a:r>
            <a:r>
              <a:rPr lang="pl-PL" dirty="0"/>
              <a:t> and EU </a:t>
            </a:r>
            <a:r>
              <a:rPr lang="pl-PL" dirty="0" err="1"/>
              <a:t>nationals</a:t>
            </a:r>
            <a:r>
              <a:rPr lang="pl-PL" dirty="0"/>
              <a:t> – </a:t>
            </a:r>
            <a:r>
              <a:rPr lang="pl-PL" dirty="0" err="1"/>
              <a:t>can</a:t>
            </a:r>
            <a:r>
              <a:rPr lang="pl-PL" dirty="0"/>
              <a:t> </a:t>
            </a:r>
            <a:r>
              <a:rPr lang="pl-PL" dirty="0" err="1">
                <a:solidFill>
                  <a:srgbClr val="C00000"/>
                </a:solidFill>
              </a:rPr>
              <a:t>work</a:t>
            </a:r>
            <a:r>
              <a:rPr lang="pl-PL" dirty="0">
                <a:solidFill>
                  <a:srgbClr val="C00000"/>
                </a:solidFill>
              </a:rPr>
              <a:t> </a:t>
            </a:r>
            <a:r>
              <a:rPr lang="pl-PL" dirty="0" err="1">
                <a:solidFill>
                  <a:srgbClr val="C00000"/>
                </a:solidFill>
              </a:rPr>
              <a:t>without</a:t>
            </a:r>
            <a:r>
              <a:rPr lang="pl-PL" dirty="0">
                <a:solidFill>
                  <a:srgbClr val="C00000"/>
                </a:solidFill>
              </a:rPr>
              <a:t> </a:t>
            </a:r>
            <a:r>
              <a:rPr lang="pl-PL" dirty="0" err="1"/>
              <a:t>additional</a:t>
            </a:r>
            <a:r>
              <a:rPr lang="pl-PL" dirty="0"/>
              <a:t> </a:t>
            </a:r>
            <a:r>
              <a:rPr lang="pl-PL" dirty="0" err="1"/>
              <a:t>work</a:t>
            </a:r>
            <a:r>
              <a:rPr lang="pl-PL" dirty="0"/>
              <a:t> </a:t>
            </a:r>
            <a:r>
              <a:rPr lang="pl-PL" dirty="0" err="1"/>
              <a:t>permits</a:t>
            </a:r>
            <a:endParaRPr lang="pl-PL" dirty="0">
              <a:solidFill>
                <a:srgbClr val="C00000"/>
              </a:solidFill>
            </a:endParaRPr>
          </a:p>
          <a:p>
            <a:pPr algn="just">
              <a:tabLst>
                <a:tab pos="450850" algn="l"/>
              </a:tabLst>
            </a:pPr>
            <a:endParaRPr lang="pl-PL" dirty="0">
              <a:solidFill>
                <a:srgbClr val="C00000"/>
              </a:solidFill>
            </a:endParaRPr>
          </a:p>
          <a:p>
            <a:pPr marL="0" indent="0" algn="just">
              <a:buNone/>
              <a:tabLst>
                <a:tab pos="450850" algn="l"/>
              </a:tabLst>
            </a:pPr>
            <a:r>
              <a:rPr lang="pl-PL" b="1" dirty="0" err="1">
                <a:solidFill>
                  <a:srgbClr val="C00000"/>
                </a:solidFill>
              </a:rPr>
              <a:t>Attention</a:t>
            </a:r>
            <a:r>
              <a:rPr lang="pl-PL" b="1" dirty="0">
                <a:solidFill>
                  <a:srgbClr val="C00000"/>
                </a:solidFill>
              </a:rPr>
              <a:t>! </a:t>
            </a:r>
            <a:r>
              <a:rPr lang="pl-PL" b="1" dirty="0" err="1">
                <a:solidFill>
                  <a:srgbClr val="C00000"/>
                </a:solidFill>
              </a:rPr>
              <a:t>If</a:t>
            </a:r>
            <a:r>
              <a:rPr lang="pl-PL" b="1" dirty="0">
                <a:solidFill>
                  <a:srgbClr val="C00000"/>
                </a:solidFill>
              </a:rPr>
              <a:t> </a:t>
            </a:r>
            <a:r>
              <a:rPr lang="pl-PL" b="1" dirty="0" err="1">
                <a:solidFill>
                  <a:srgbClr val="C00000"/>
                </a:solidFill>
              </a:rPr>
              <a:t>you</a:t>
            </a:r>
            <a:r>
              <a:rPr lang="pl-PL" b="1" dirty="0">
                <a:solidFill>
                  <a:srgbClr val="C00000"/>
                </a:solidFill>
              </a:rPr>
              <a:t> </a:t>
            </a:r>
            <a:r>
              <a:rPr lang="pl-PL" b="1" dirty="0" err="1">
                <a:solidFill>
                  <a:srgbClr val="C00000"/>
                </a:solidFill>
              </a:rPr>
              <a:t>work</a:t>
            </a:r>
            <a:r>
              <a:rPr lang="pl-PL" b="1" dirty="0">
                <a:solidFill>
                  <a:srgbClr val="C00000"/>
                </a:solidFill>
              </a:rPr>
              <a:t> </a:t>
            </a:r>
            <a:r>
              <a:rPr lang="pl-PL" b="1" dirty="0" err="1">
                <a:solidFill>
                  <a:srgbClr val="C00000"/>
                </a:solidFill>
              </a:rPr>
              <a:t>without</a:t>
            </a:r>
            <a:r>
              <a:rPr lang="pl-PL" b="1" dirty="0">
                <a:solidFill>
                  <a:srgbClr val="C00000"/>
                </a:solidFill>
              </a:rPr>
              <a:t> a </a:t>
            </a:r>
            <a:r>
              <a:rPr lang="pl-PL" b="1" dirty="0" err="1">
                <a:solidFill>
                  <a:srgbClr val="C00000"/>
                </a:solidFill>
              </a:rPr>
              <a:t>permit</a:t>
            </a:r>
            <a:r>
              <a:rPr lang="pl-PL" b="1" dirty="0">
                <a:solidFill>
                  <a:srgbClr val="C00000"/>
                </a:solidFill>
              </a:rPr>
              <a:t> </a:t>
            </a:r>
            <a:r>
              <a:rPr lang="pl-PL" b="1" dirty="0" err="1">
                <a:solidFill>
                  <a:srgbClr val="C00000"/>
                </a:solidFill>
              </a:rPr>
              <a:t>you</a:t>
            </a:r>
            <a:r>
              <a:rPr lang="pl-PL" b="1" dirty="0">
                <a:solidFill>
                  <a:srgbClr val="C00000"/>
                </a:solidFill>
              </a:rPr>
              <a:t> </a:t>
            </a:r>
            <a:r>
              <a:rPr lang="pl-PL" b="1" dirty="0" err="1">
                <a:solidFill>
                  <a:srgbClr val="C00000"/>
                </a:solidFill>
              </a:rPr>
              <a:t>can</a:t>
            </a:r>
            <a:r>
              <a:rPr lang="pl-PL" b="1" dirty="0">
                <a:solidFill>
                  <a:srgbClr val="C00000"/>
                </a:solidFill>
              </a:rPr>
              <a:t>  </a:t>
            </a:r>
            <a:r>
              <a:rPr lang="pl-PL" b="1" dirty="0" err="1">
                <a:solidFill>
                  <a:srgbClr val="C00000"/>
                </a:solidFill>
              </a:rPr>
              <a:t>receive</a:t>
            </a:r>
            <a:r>
              <a:rPr lang="pl-PL" b="1" dirty="0">
                <a:solidFill>
                  <a:srgbClr val="C00000"/>
                </a:solidFill>
              </a:rPr>
              <a:t> a </a:t>
            </a:r>
            <a:r>
              <a:rPr lang="pl-PL" b="1" dirty="0" err="1">
                <a:solidFill>
                  <a:srgbClr val="C00000"/>
                </a:solidFill>
              </a:rPr>
              <a:t>deportation</a:t>
            </a:r>
            <a:r>
              <a:rPr lang="pl-PL" b="1" dirty="0">
                <a:solidFill>
                  <a:srgbClr val="C00000"/>
                </a:solidFill>
              </a:rPr>
              <a:t> order!</a:t>
            </a:r>
          </a:p>
          <a:p>
            <a:pPr marL="0" indent="0" algn="just">
              <a:buFont typeface="Arial" panose="020B0604020202020204" pitchFamily="34" charset="0"/>
              <a:buNone/>
              <a:tabLst>
                <a:tab pos="450850" algn="l"/>
              </a:tabLst>
            </a:pPr>
            <a:endParaRPr lang="pl-PL" dirty="0">
              <a:solidFill>
                <a:srgbClr val="C00000"/>
              </a:solidFill>
            </a:endParaRPr>
          </a:p>
          <a:p>
            <a:pPr marL="0" indent="0" algn="just">
              <a:buFont typeface="Arial" panose="020B0604020202020204" pitchFamily="34" charset="0"/>
              <a:buNone/>
              <a:tabLst>
                <a:tab pos="450850" algn="l"/>
              </a:tabLst>
            </a:pPr>
            <a:endParaRPr lang="pl-PL" dirty="0">
              <a:solidFill>
                <a:srgbClr val="C00000"/>
              </a:solidFill>
            </a:endParaRPr>
          </a:p>
        </p:txBody>
      </p:sp>
    </p:spTree>
    <p:extLst>
      <p:ext uri="{BB962C8B-B14F-4D97-AF65-F5344CB8AC3E}">
        <p14:creationId xmlns:p14="http://schemas.microsoft.com/office/powerpoint/2010/main" val="2328620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F7DE13-403F-4644-9E1B-C75AD5E9A345}"/>
              </a:ext>
            </a:extLst>
          </p:cNvPr>
          <p:cNvSpPr>
            <a:spLocks noGrp="1"/>
          </p:cNvSpPr>
          <p:nvPr>
            <p:ph type="title"/>
          </p:nvPr>
        </p:nvSpPr>
        <p:spPr/>
        <p:txBody>
          <a:bodyPr/>
          <a:lstStyle/>
          <a:p>
            <a:r>
              <a:rPr lang="pl-PL" b="1" dirty="0">
                <a:solidFill>
                  <a:srgbClr val="C00000"/>
                </a:solidFill>
              </a:rPr>
              <a:t>INFORMATION</a:t>
            </a:r>
          </a:p>
        </p:txBody>
      </p:sp>
      <p:sp>
        <p:nvSpPr>
          <p:cNvPr id="3" name="Symbol zastępczy zawartości 2">
            <a:extLst>
              <a:ext uri="{FF2B5EF4-FFF2-40B4-BE49-F238E27FC236}">
                <a16:creationId xmlns:a16="http://schemas.microsoft.com/office/drawing/2014/main" id="{0D9A15E0-8F7A-4BAA-AA68-BEC6BAA00B89}"/>
              </a:ext>
            </a:extLst>
          </p:cNvPr>
          <p:cNvSpPr>
            <a:spLocks noGrp="1"/>
          </p:cNvSpPr>
          <p:nvPr>
            <p:ph idx="1"/>
          </p:nvPr>
        </p:nvSpPr>
        <p:spPr>
          <a:xfrm>
            <a:off x="838200" y="1825625"/>
            <a:ext cx="10515600" cy="4351338"/>
          </a:xfrm>
        </p:spPr>
        <p:txBody>
          <a:bodyPr/>
          <a:lstStyle/>
          <a:p>
            <a:r>
              <a:rPr lang="pl-PL" dirty="0" err="1"/>
              <a:t>Voivode</a:t>
            </a:r>
            <a:r>
              <a:rPr lang="pl-PL" dirty="0"/>
              <a:t> of Mazowieckie</a:t>
            </a:r>
          </a:p>
          <a:p>
            <a:pPr marL="0" indent="0">
              <a:buNone/>
            </a:pPr>
            <a:r>
              <a:rPr lang="de-DE" dirty="0" err="1"/>
              <a:t>tel</a:t>
            </a:r>
            <a:r>
              <a:rPr lang="de-DE" dirty="0"/>
              <a:t>: 22 695 67 73, 22 695 66 69</a:t>
            </a:r>
            <a:r>
              <a:rPr lang="pl-PL" dirty="0"/>
              <a:t>,</a:t>
            </a:r>
          </a:p>
          <a:p>
            <a:pPr marL="0" indent="0">
              <a:buNone/>
            </a:pPr>
            <a:r>
              <a:rPr lang="pl-PL" dirty="0" err="1"/>
              <a:t>Contact</a:t>
            </a:r>
            <a:r>
              <a:rPr lang="pl-PL" dirty="0"/>
              <a:t> form: </a:t>
            </a:r>
            <a:r>
              <a:rPr lang="pl-PL" dirty="0">
                <a:hlinkClick r:id="rId2"/>
              </a:rPr>
              <a:t>https://kontaktwsc.mazowieckie.pl/</a:t>
            </a:r>
            <a:endParaRPr lang="pl-PL" dirty="0"/>
          </a:p>
          <a:p>
            <a:pPr marL="0" indent="0">
              <a:buNone/>
            </a:pPr>
            <a:endParaRPr lang="pl-PL" dirty="0"/>
          </a:p>
          <a:p>
            <a:r>
              <a:rPr lang="pl-PL" dirty="0" err="1"/>
              <a:t>Head</a:t>
            </a:r>
            <a:r>
              <a:rPr lang="pl-PL" dirty="0"/>
              <a:t> of the </a:t>
            </a:r>
            <a:r>
              <a:rPr lang="pl-PL" dirty="0" err="1"/>
              <a:t>Immigration</a:t>
            </a:r>
            <a:r>
              <a:rPr lang="pl-PL" dirty="0"/>
              <a:t> Office</a:t>
            </a:r>
          </a:p>
          <a:p>
            <a:pPr marL="0" indent="0">
              <a:buNone/>
            </a:pPr>
            <a:r>
              <a:rPr lang="pl-PL" dirty="0" err="1"/>
              <a:t>tel</a:t>
            </a:r>
            <a:r>
              <a:rPr lang="pl-PL" dirty="0"/>
              <a:t>: 22 601 75 75</a:t>
            </a:r>
          </a:p>
          <a:p>
            <a:pPr marL="0" indent="0">
              <a:buNone/>
            </a:pPr>
            <a:endParaRPr lang="pl-PL" dirty="0"/>
          </a:p>
          <a:p>
            <a:endParaRPr lang="pl-PL" dirty="0"/>
          </a:p>
        </p:txBody>
      </p:sp>
      <p:pic>
        <p:nvPicPr>
          <p:cNvPr id="7" name="Obraz 6">
            <a:extLst>
              <a:ext uri="{FF2B5EF4-FFF2-40B4-BE49-F238E27FC236}">
                <a16:creationId xmlns:a16="http://schemas.microsoft.com/office/drawing/2014/main" id="{001C17F5-8D27-4FAC-B609-26DDCCC7CA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767710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EAF2B31D-CB9A-488D-8D37-9A0AB5930299}"/>
              </a:ext>
            </a:extLst>
          </p:cNvPr>
          <p:cNvSpPr>
            <a:spLocks noGrp="1"/>
          </p:cNvSpPr>
          <p:nvPr>
            <p:ph type="title"/>
          </p:nvPr>
        </p:nvSpPr>
        <p:spPr>
          <a:xfrm>
            <a:off x="612569" y="2342875"/>
            <a:ext cx="10515600" cy="1325563"/>
          </a:xfrm>
        </p:spPr>
        <p:txBody>
          <a:bodyPr/>
          <a:lstStyle/>
          <a:p>
            <a:pPr algn="ctr"/>
            <a:r>
              <a:rPr lang="pl-PL" b="1" dirty="0">
                <a:solidFill>
                  <a:srgbClr val="C00000"/>
                </a:solidFill>
              </a:rPr>
              <a:t> QUESTIONS?</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p:txBody>
          <a:bodyPr>
            <a:normAutofit/>
          </a:bodyPr>
          <a:lstStyle/>
          <a:p>
            <a:pPr marL="0" indent="0" algn="just">
              <a:buNone/>
              <a:tabLst>
                <a:tab pos="450850" algn="l"/>
              </a:tabLst>
            </a:pPr>
            <a:r>
              <a:rPr lang="pl-PL" dirty="0"/>
              <a:t>	</a:t>
            </a:r>
            <a:endParaRPr lang="pl-PL" dirty="0">
              <a:highlight>
                <a:srgbClr val="FFFF00"/>
              </a:highlight>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
        <p:nvSpPr>
          <p:cNvPr id="5" name="Symbol zastępczy zawartości 6">
            <a:extLst>
              <a:ext uri="{FF2B5EF4-FFF2-40B4-BE49-F238E27FC236}">
                <a16:creationId xmlns:a16="http://schemas.microsoft.com/office/drawing/2014/main" id="{0F54334D-E6DA-47BB-B7D2-D9D563969801}"/>
              </a:ext>
            </a:extLst>
          </p:cNvPr>
          <p:cNvSpPr txBox="1">
            <a:spLocks/>
          </p:cNvSpPr>
          <p:nvPr/>
        </p:nvSpPr>
        <p:spPr>
          <a:xfrm>
            <a:off x="838200" y="151953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tabLst>
                <a:tab pos="450850" algn="l"/>
              </a:tabLst>
            </a:pPr>
            <a:endParaRPr lang="pl-PL" dirty="0">
              <a:solidFill>
                <a:srgbClr val="C00000"/>
              </a:solidFill>
            </a:endParaRPr>
          </a:p>
        </p:txBody>
      </p:sp>
    </p:spTree>
    <p:extLst>
      <p:ext uri="{BB962C8B-B14F-4D97-AF65-F5344CB8AC3E}">
        <p14:creationId xmlns:p14="http://schemas.microsoft.com/office/powerpoint/2010/main" val="3917397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b="1" dirty="0">
                <a:solidFill>
                  <a:srgbClr val="C00000"/>
                </a:solidFill>
              </a:rPr>
              <a:t>1. EU NATIONALS</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a:bodyPr>
          <a:lstStyle/>
          <a:p>
            <a:pPr marL="514350" indent="-514350">
              <a:buFont typeface="+mj-lt"/>
              <a:buAutoNum type="arabicPeriod"/>
            </a:pPr>
            <a:r>
              <a:rPr lang="pl-PL" b="1" dirty="0" err="1"/>
              <a:t>Free</a:t>
            </a:r>
            <a:r>
              <a:rPr lang="pl-PL" b="1" dirty="0"/>
              <a:t> </a:t>
            </a:r>
            <a:r>
              <a:rPr lang="pl-PL" b="1" dirty="0" err="1"/>
              <a:t>movement</a:t>
            </a:r>
            <a:r>
              <a:rPr lang="pl-PL" b="1" dirty="0"/>
              <a:t> of </a:t>
            </a:r>
            <a:r>
              <a:rPr lang="pl-PL" b="1" dirty="0" err="1"/>
              <a:t>persons</a:t>
            </a:r>
            <a:r>
              <a:rPr lang="pl-PL" b="1" dirty="0"/>
              <a:t> </a:t>
            </a:r>
            <a:r>
              <a:rPr lang="pl-PL" dirty="0"/>
              <a:t>(</a:t>
            </a:r>
            <a:r>
              <a:rPr lang="pl-PL" dirty="0" err="1"/>
              <a:t>up</a:t>
            </a:r>
            <a:r>
              <a:rPr lang="pl-PL" dirty="0"/>
              <a:t> to 3 </a:t>
            </a:r>
            <a:r>
              <a:rPr lang="pl-PL" dirty="0" err="1"/>
              <a:t>months</a:t>
            </a:r>
            <a:r>
              <a:rPr lang="pl-PL" dirty="0"/>
              <a:t>)</a:t>
            </a:r>
          </a:p>
          <a:p>
            <a:pPr lvl="1"/>
            <a:r>
              <a:rPr lang="pl-PL" dirty="0">
                <a:solidFill>
                  <a:srgbClr val="C00000"/>
                </a:solidFill>
              </a:rPr>
              <a:t> </a:t>
            </a:r>
            <a:r>
              <a:rPr lang="pl-PL" b="1" dirty="0" err="1"/>
              <a:t>valid</a:t>
            </a:r>
            <a:r>
              <a:rPr lang="pl-PL" b="1" dirty="0"/>
              <a:t> </a:t>
            </a:r>
            <a:r>
              <a:rPr lang="pl-PL" dirty="0"/>
              <a:t>ID </a:t>
            </a:r>
            <a:r>
              <a:rPr lang="pl-PL" dirty="0" err="1"/>
              <a:t>or</a:t>
            </a:r>
            <a:r>
              <a:rPr lang="pl-PL" dirty="0"/>
              <a:t> </a:t>
            </a:r>
            <a:r>
              <a:rPr lang="pl-PL" dirty="0" err="1"/>
              <a:t>passport</a:t>
            </a:r>
            <a:endParaRPr lang="pl-PL" dirty="0"/>
          </a:p>
          <a:p>
            <a:pPr marL="457200" lvl="1" indent="0">
              <a:buNone/>
            </a:pPr>
            <a:endParaRPr lang="pl-PL" sz="1000" dirty="0"/>
          </a:p>
          <a:p>
            <a:pPr marL="514350" indent="-514350">
              <a:buFont typeface="+mj-lt"/>
              <a:buAutoNum type="arabicPeriod"/>
            </a:pPr>
            <a:r>
              <a:rPr lang="pl-PL" b="1" dirty="0" err="1"/>
              <a:t>Registration</a:t>
            </a:r>
            <a:r>
              <a:rPr lang="pl-PL" b="1" dirty="0"/>
              <a:t> of </a:t>
            </a:r>
            <a:r>
              <a:rPr lang="pl-PL" b="1" dirty="0" err="1"/>
              <a:t>residence</a:t>
            </a:r>
            <a:r>
              <a:rPr lang="pl-PL" b="1" dirty="0"/>
              <a:t> </a:t>
            </a:r>
            <a:r>
              <a:rPr lang="pl-PL" dirty="0"/>
              <a:t>(</a:t>
            </a:r>
            <a:r>
              <a:rPr lang="pl-PL" dirty="0" err="1"/>
              <a:t>above</a:t>
            </a:r>
            <a:r>
              <a:rPr lang="pl-PL" dirty="0"/>
              <a:t> 3 </a:t>
            </a:r>
            <a:r>
              <a:rPr lang="pl-PL" dirty="0" err="1"/>
              <a:t>months</a:t>
            </a:r>
            <a:r>
              <a:rPr lang="pl-PL" dirty="0"/>
              <a:t>)</a:t>
            </a:r>
          </a:p>
          <a:p>
            <a:pPr marL="971550" lvl="1" indent="-514350">
              <a:buFont typeface="+mj-lt"/>
              <a:buAutoNum type="alphaLcParenR"/>
            </a:pPr>
            <a:r>
              <a:rPr lang="pl-PL" dirty="0">
                <a:solidFill>
                  <a:srgbClr val="C00000"/>
                </a:solidFill>
              </a:rPr>
              <a:t> </a:t>
            </a:r>
            <a:r>
              <a:rPr lang="pl-PL" dirty="0" err="1"/>
              <a:t>Voivodship</a:t>
            </a:r>
            <a:r>
              <a:rPr lang="pl-PL" dirty="0"/>
              <a:t> </a:t>
            </a:r>
            <a:r>
              <a:rPr lang="pl-PL" dirty="0" err="1"/>
              <a:t>office</a:t>
            </a:r>
            <a:r>
              <a:rPr lang="pl-PL" dirty="0"/>
              <a:t>; no </a:t>
            </a:r>
            <a:r>
              <a:rPr lang="pl-PL" dirty="0" err="1"/>
              <a:t>later</a:t>
            </a:r>
            <a:r>
              <a:rPr lang="pl-PL" dirty="0"/>
              <a:t> </a:t>
            </a:r>
            <a:r>
              <a:rPr lang="pl-PL" dirty="0" err="1"/>
              <a:t>that</a:t>
            </a:r>
            <a:r>
              <a:rPr lang="pl-PL" dirty="0"/>
              <a:t> one </a:t>
            </a:r>
            <a:r>
              <a:rPr lang="pl-PL" dirty="0" err="1"/>
              <a:t>day</a:t>
            </a:r>
            <a:r>
              <a:rPr lang="pl-PL" dirty="0"/>
              <a:t> </a:t>
            </a:r>
            <a:r>
              <a:rPr lang="pl-PL" dirty="0" err="1"/>
              <a:t>after</a:t>
            </a:r>
            <a:r>
              <a:rPr lang="pl-PL" dirty="0"/>
              <a:t> the </a:t>
            </a:r>
            <a:r>
              <a:rPr lang="pl-PL" dirty="0" err="1"/>
              <a:t>expiry</a:t>
            </a:r>
            <a:r>
              <a:rPr lang="pl-PL" dirty="0"/>
              <a:t> of 3 </a:t>
            </a:r>
            <a:r>
              <a:rPr lang="pl-PL" dirty="0" err="1"/>
              <a:t>months</a:t>
            </a:r>
            <a:endParaRPr lang="pl-PL" dirty="0"/>
          </a:p>
          <a:p>
            <a:pPr marL="971550" lvl="1" indent="-514350">
              <a:buFont typeface="+mj-lt"/>
              <a:buAutoNum type="alphaLcParenR"/>
            </a:pPr>
            <a:r>
              <a:rPr lang="pl-PL" dirty="0">
                <a:solidFill>
                  <a:srgbClr val="C00000"/>
                </a:solidFill>
              </a:rPr>
              <a:t> </a:t>
            </a:r>
            <a:r>
              <a:rPr lang="pl-PL" dirty="0" err="1"/>
              <a:t>Necessary</a:t>
            </a:r>
            <a:r>
              <a:rPr lang="pl-PL" dirty="0"/>
              <a:t> </a:t>
            </a:r>
            <a:r>
              <a:rPr lang="pl-PL" dirty="0" err="1"/>
              <a:t>documents</a:t>
            </a:r>
            <a:r>
              <a:rPr lang="pl-PL" dirty="0"/>
              <a:t>:</a:t>
            </a:r>
          </a:p>
          <a:p>
            <a:pPr lvl="2"/>
            <a:r>
              <a:rPr lang="pl-PL" dirty="0">
                <a:solidFill>
                  <a:srgbClr val="C00000"/>
                </a:solidFill>
              </a:rPr>
              <a:t> </a:t>
            </a:r>
            <a:r>
              <a:rPr lang="pl-PL" dirty="0" err="1"/>
              <a:t>application</a:t>
            </a:r>
            <a:r>
              <a:rPr lang="pl-PL" dirty="0"/>
              <a:t> form</a:t>
            </a:r>
          </a:p>
          <a:p>
            <a:pPr lvl="2"/>
            <a:r>
              <a:rPr lang="pl-PL" dirty="0">
                <a:solidFill>
                  <a:srgbClr val="C00000"/>
                </a:solidFill>
              </a:rPr>
              <a:t> </a:t>
            </a:r>
            <a:r>
              <a:rPr lang="pl-PL" dirty="0"/>
              <a:t>ID/</a:t>
            </a:r>
            <a:r>
              <a:rPr lang="pl-PL" dirty="0" err="1"/>
              <a:t>passport</a:t>
            </a:r>
            <a:endParaRPr lang="pl-PL" dirty="0"/>
          </a:p>
          <a:p>
            <a:pPr lvl="2"/>
            <a:r>
              <a:rPr lang="pl-PL" dirty="0">
                <a:solidFill>
                  <a:srgbClr val="C00000"/>
                </a:solidFill>
              </a:rPr>
              <a:t> </a:t>
            </a:r>
            <a:r>
              <a:rPr lang="pl-PL" dirty="0" err="1"/>
              <a:t>certificate</a:t>
            </a:r>
            <a:r>
              <a:rPr lang="pl-PL" dirty="0"/>
              <a:t> of </a:t>
            </a:r>
            <a:r>
              <a:rPr lang="pl-PL" dirty="0" err="1"/>
              <a:t>enrollemnt</a:t>
            </a:r>
            <a:r>
              <a:rPr lang="pl-PL" dirty="0"/>
              <a:t> to the </a:t>
            </a:r>
            <a:r>
              <a:rPr lang="pl-PL" dirty="0" err="1"/>
              <a:t>university</a:t>
            </a:r>
            <a:r>
              <a:rPr lang="pl-PL" dirty="0">
                <a:solidFill>
                  <a:srgbClr val="C00000"/>
                </a:solidFill>
              </a:rPr>
              <a:t> </a:t>
            </a:r>
          </a:p>
          <a:p>
            <a:pPr lvl="2"/>
            <a:r>
              <a:rPr lang="pl-PL" dirty="0">
                <a:solidFill>
                  <a:srgbClr val="C00000"/>
                </a:solidFill>
              </a:rPr>
              <a:t> </a:t>
            </a:r>
            <a:r>
              <a:rPr lang="pl-PL" dirty="0" err="1"/>
              <a:t>medical</a:t>
            </a:r>
            <a:r>
              <a:rPr lang="pl-PL" dirty="0"/>
              <a:t> </a:t>
            </a:r>
            <a:r>
              <a:rPr lang="pl-PL" dirty="0" err="1"/>
              <a:t>inssurance</a:t>
            </a:r>
            <a:r>
              <a:rPr lang="pl-PL" dirty="0"/>
              <a:t> (i.e. </a:t>
            </a:r>
            <a:r>
              <a:rPr lang="pl-PL" dirty="0" err="1"/>
              <a:t>private</a:t>
            </a:r>
            <a:r>
              <a:rPr lang="pl-PL" dirty="0"/>
              <a:t>, </a:t>
            </a:r>
            <a:r>
              <a:rPr lang="pl-PL" dirty="0" err="1"/>
              <a:t>state</a:t>
            </a:r>
            <a:r>
              <a:rPr lang="pl-PL" dirty="0"/>
              <a:t> </a:t>
            </a:r>
            <a:r>
              <a:rPr lang="pl-PL" dirty="0" err="1"/>
              <a:t>inssurance</a:t>
            </a:r>
            <a:r>
              <a:rPr lang="pl-PL" dirty="0"/>
              <a:t>, </a:t>
            </a:r>
            <a:r>
              <a:rPr lang="pl-PL" dirty="0" err="1"/>
              <a:t>European</a:t>
            </a:r>
            <a:r>
              <a:rPr lang="pl-PL" dirty="0"/>
              <a:t> </a:t>
            </a:r>
            <a:r>
              <a:rPr lang="pl-PL" dirty="0" err="1"/>
              <a:t>Health</a:t>
            </a:r>
            <a:r>
              <a:rPr lang="pl-PL" dirty="0"/>
              <a:t> </a:t>
            </a:r>
            <a:r>
              <a:rPr lang="pl-PL" dirty="0" err="1"/>
              <a:t>Insurrance</a:t>
            </a:r>
            <a:r>
              <a:rPr lang="pl-PL" dirty="0"/>
              <a:t> Card)</a:t>
            </a:r>
          </a:p>
          <a:p>
            <a:pPr lvl="2"/>
            <a:r>
              <a:rPr lang="pl-PL" dirty="0">
                <a:solidFill>
                  <a:srgbClr val="C00000"/>
                </a:solidFill>
              </a:rPr>
              <a:t> </a:t>
            </a:r>
            <a:r>
              <a:rPr lang="pl-PL" dirty="0"/>
              <a:t>proof of </a:t>
            </a:r>
            <a:r>
              <a:rPr lang="pl-PL" dirty="0" err="1"/>
              <a:t>sufficient</a:t>
            </a:r>
            <a:r>
              <a:rPr lang="pl-PL" dirty="0"/>
              <a:t> </a:t>
            </a:r>
            <a:r>
              <a:rPr lang="pl-PL" dirty="0" err="1"/>
              <a:t>financial</a:t>
            </a:r>
            <a:r>
              <a:rPr lang="pl-PL" dirty="0"/>
              <a:t> </a:t>
            </a:r>
            <a:r>
              <a:rPr lang="pl-PL" dirty="0" err="1"/>
              <a:t>means</a:t>
            </a:r>
            <a:r>
              <a:rPr lang="pl-PL" dirty="0"/>
              <a:t> (i.e. bank </a:t>
            </a:r>
            <a:r>
              <a:rPr lang="pl-PL" dirty="0" err="1"/>
              <a:t>statement</a:t>
            </a:r>
            <a:r>
              <a:rPr lang="pl-PL" dirty="0"/>
              <a:t>, </a:t>
            </a:r>
            <a:r>
              <a:rPr lang="pl-PL" dirty="0" err="1"/>
              <a:t>work</a:t>
            </a:r>
            <a:r>
              <a:rPr lang="pl-PL" dirty="0"/>
              <a:t> </a:t>
            </a:r>
            <a:r>
              <a:rPr lang="pl-PL" dirty="0" err="1"/>
              <a:t>agreement</a:t>
            </a:r>
            <a:r>
              <a:rPr lang="pl-PL" dirty="0"/>
              <a:t>) (</a:t>
            </a:r>
            <a:r>
              <a:rPr lang="pl-PL" dirty="0" err="1"/>
              <a:t>above</a:t>
            </a:r>
            <a:r>
              <a:rPr lang="pl-PL" dirty="0"/>
              <a:t> 701 PLN/single person/</a:t>
            </a:r>
            <a:r>
              <a:rPr lang="pl-PL" dirty="0" err="1"/>
              <a:t>month</a:t>
            </a:r>
            <a:r>
              <a:rPr lang="pl-PL" dirty="0"/>
              <a:t> </a:t>
            </a:r>
            <a:r>
              <a:rPr lang="pl-PL" dirty="0" err="1"/>
              <a:t>or</a:t>
            </a:r>
            <a:r>
              <a:rPr lang="pl-PL" dirty="0"/>
              <a:t> 528/person in a family/</a:t>
            </a:r>
            <a:r>
              <a:rPr lang="pl-PL" dirty="0" err="1"/>
              <a:t>month</a:t>
            </a:r>
            <a:r>
              <a:rPr lang="pl-PL" dirty="0"/>
              <a:t>)</a:t>
            </a:r>
          </a:p>
          <a:p>
            <a:pPr marL="971550" lvl="1" indent="-514350">
              <a:buFont typeface="+mj-lt"/>
              <a:buAutoNum type="alphaLcParenR"/>
            </a:pPr>
            <a:r>
              <a:rPr lang="pl-PL" dirty="0">
                <a:solidFill>
                  <a:srgbClr val="C00000"/>
                </a:solidFill>
              </a:rPr>
              <a:t> </a:t>
            </a:r>
            <a:r>
              <a:rPr lang="pl-PL" dirty="0" err="1"/>
              <a:t>Risk</a:t>
            </a:r>
            <a:r>
              <a:rPr lang="pl-PL" dirty="0"/>
              <a:t> of a fine (20-5000 PLN)</a:t>
            </a:r>
          </a:p>
          <a:p>
            <a:pPr lvl="1"/>
            <a:endParaRPr lang="pl-PL" sz="2000" dirty="0"/>
          </a:p>
          <a:p>
            <a:endParaRPr lang="en-US"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43487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b="1" dirty="0">
                <a:solidFill>
                  <a:srgbClr val="C00000"/>
                </a:solidFill>
              </a:rPr>
              <a:t>2. THIRD COUNTRY NATIONALS</a:t>
            </a:r>
            <a:endParaRPr lang="en-US" b="1"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lnSpcReduction="10000"/>
          </a:bodyPr>
          <a:lstStyle/>
          <a:p>
            <a:pPr marL="514350" indent="-514350">
              <a:buFont typeface="+mj-lt"/>
              <a:buAutoNum type="arabicPeriod"/>
            </a:pPr>
            <a:r>
              <a:rPr lang="pl-PL" b="1" dirty="0"/>
              <a:t>Visa-</a:t>
            </a:r>
            <a:r>
              <a:rPr lang="pl-PL" b="1" dirty="0" err="1"/>
              <a:t>free</a:t>
            </a:r>
            <a:r>
              <a:rPr lang="pl-PL" b="1" dirty="0"/>
              <a:t> </a:t>
            </a:r>
            <a:r>
              <a:rPr lang="pl-PL" b="1" dirty="0" err="1"/>
              <a:t>movement</a:t>
            </a:r>
            <a:r>
              <a:rPr lang="pl-PL" b="1" dirty="0"/>
              <a:t> </a:t>
            </a:r>
            <a:r>
              <a:rPr lang="pl-PL" dirty="0"/>
              <a:t>(</a:t>
            </a:r>
            <a:r>
              <a:rPr lang="pl-PL" dirty="0" err="1"/>
              <a:t>up</a:t>
            </a:r>
            <a:r>
              <a:rPr lang="pl-PL" dirty="0"/>
              <a:t> to 90 </a:t>
            </a:r>
            <a:r>
              <a:rPr lang="pl-PL" dirty="0" err="1"/>
              <a:t>days</a:t>
            </a:r>
            <a:r>
              <a:rPr lang="pl-PL" dirty="0"/>
              <a:t>)</a:t>
            </a:r>
          </a:p>
          <a:p>
            <a:pPr lvl="1"/>
            <a:endParaRPr lang="pl-PL" dirty="0">
              <a:solidFill>
                <a:srgbClr val="C00000"/>
              </a:solidFill>
            </a:endParaRPr>
          </a:p>
          <a:p>
            <a:pPr lvl="1"/>
            <a:r>
              <a:rPr lang="pl-PL" dirty="0">
                <a:solidFill>
                  <a:srgbClr val="C00000"/>
                </a:solidFill>
              </a:rPr>
              <a:t> </a:t>
            </a:r>
            <a:r>
              <a:rPr lang="en-US" dirty="0"/>
              <a:t>Regulation (EU) 2018/1806 of the European Parliament and of the Council of 14 November 2018 listing the third countries whose nationals must be in possession of visas when crossing the external borders and those whose nationals are exempt from that requirement </a:t>
            </a:r>
            <a:endParaRPr lang="pl-PL" dirty="0"/>
          </a:p>
          <a:p>
            <a:pPr lvl="1"/>
            <a:r>
              <a:rPr lang="pl-PL" dirty="0">
                <a:solidFill>
                  <a:srgbClr val="C00000"/>
                </a:solidFill>
              </a:rPr>
              <a:t> </a:t>
            </a:r>
            <a:r>
              <a:rPr lang="pl-PL" dirty="0"/>
              <a:t>90 </a:t>
            </a:r>
            <a:r>
              <a:rPr lang="pl-PL" dirty="0" err="1"/>
              <a:t>days</a:t>
            </a:r>
            <a:r>
              <a:rPr lang="pl-PL" dirty="0"/>
              <a:t> </a:t>
            </a:r>
            <a:r>
              <a:rPr lang="pl-PL" dirty="0" err="1"/>
              <a:t>within</a:t>
            </a:r>
            <a:r>
              <a:rPr lang="pl-PL" dirty="0"/>
              <a:t> </a:t>
            </a:r>
            <a:r>
              <a:rPr lang="pl-PL" dirty="0" err="1"/>
              <a:t>each</a:t>
            </a:r>
            <a:r>
              <a:rPr lang="pl-PL" dirty="0"/>
              <a:t> 180 </a:t>
            </a:r>
            <a:r>
              <a:rPr lang="pl-PL" dirty="0" err="1"/>
              <a:t>days</a:t>
            </a:r>
            <a:r>
              <a:rPr lang="pl-PL" dirty="0"/>
              <a:t> (</a:t>
            </a:r>
            <a:r>
              <a:rPr lang="en-US" dirty="0">
                <a:hlinkClick r:id="rId2"/>
              </a:rPr>
              <a:t>https://www.schengenvisainfo.com/visa-calculator/</a:t>
            </a:r>
            <a:r>
              <a:rPr lang="pl-PL" dirty="0"/>
              <a:t>)</a:t>
            </a:r>
          </a:p>
          <a:p>
            <a:pPr marL="514350" indent="-514350">
              <a:buFont typeface="+mj-lt"/>
              <a:buAutoNum type="arabicPeriod"/>
            </a:pPr>
            <a:endParaRPr lang="pl-PL" dirty="0"/>
          </a:p>
          <a:p>
            <a:pPr marL="514350" indent="-514350">
              <a:buFont typeface="+mj-lt"/>
              <a:buAutoNum type="arabicPeriod"/>
            </a:pPr>
            <a:r>
              <a:rPr lang="pl-PL" b="1" dirty="0" err="1"/>
              <a:t>Schengen</a:t>
            </a:r>
            <a:r>
              <a:rPr lang="pl-PL" b="1" dirty="0"/>
              <a:t> visa </a:t>
            </a:r>
            <a:r>
              <a:rPr lang="pl-PL" dirty="0"/>
              <a:t>(</a:t>
            </a:r>
            <a:r>
              <a:rPr lang="pl-PL" dirty="0" err="1"/>
              <a:t>up</a:t>
            </a:r>
            <a:r>
              <a:rPr lang="pl-PL" dirty="0"/>
              <a:t> to 90 </a:t>
            </a:r>
            <a:r>
              <a:rPr lang="pl-PL" dirty="0" err="1"/>
              <a:t>days</a:t>
            </a:r>
            <a:r>
              <a:rPr lang="pl-PL" dirty="0"/>
              <a:t>)</a:t>
            </a:r>
          </a:p>
          <a:p>
            <a:pPr marL="514350" indent="-514350">
              <a:buFont typeface="+mj-lt"/>
              <a:buAutoNum type="arabicPeriod"/>
            </a:pPr>
            <a:r>
              <a:rPr lang="pl-PL" b="1" dirty="0" err="1"/>
              <a:t>National</a:t>
            </a:r>
            <a:r>
              <a:rPr lang="pl-PL" b="1" dirty="0"/>
              <a:t> visa </a:t>
            </a:r>
            <a:r>
              <a:rPr lang="pl-PL" dirty="0"/>
              <a:t>(minimum 90 </a:t>
            </a:r>
            <a:r>
              <a:rPr lang="pl-PL" dirty="0" err="1"/>
              <a:t>days</a:t>
            </a:r>
            <a:r>
              <a:rPr lang="pl-PL" dirty="0"/>
              <a:t> </a:t>
            </a:r>
            <a:r>
              <a:rPr lang="pl-PL" dirty="0" err="1"/>
              <a:t>up</a:t>
            </a:r>
            <a:r>
              <a:rPr lang="pl-PL" dirty="0"/>
              <a:t> to 12 </a:t>
            </a:r>
            <a:r>
              <a:rPr lang="pl-PL" dirty="0" err="1"/>
              <a:t>months</a:t>
            </a:r>
            <a:r>
              <a:rPr lang="pl-PL" dirty="0"/>
              <a:t>)</a:t>
            </a:r>
          </a:p>
          <a:p>
            <a:pPr marL="514350" indent="-514350">
              <a:buFont typeface="+mj-lt"/>
              <a:buAutoNum type="arabicPeriod"/>
            </a:pPr>
            <a:r>
              <a:rPr lang="pl-PL" b="1" dirty="0" err="1"/>
              <a:t>Temporary</a:t>
            </a:r>
            <a:r>
              <a:rPr lang="pl-PL" b="1" dirty="0"/>
              <a:t> </a:t>
            </a:r>
            <a:r>
              <a:rPr lang="pl-PL" b="1" dirty="0" err="1"/>
              <a:t>residence</a:t>
            </a:r>
            <a:r>
              <a:rPr lang="pl-PL" b="1" dirty="0"/>
              <a:t> </a:t>
            </a:r>
            <a:r>
              <a:rPr lang="pl-PL" b="1" dirty="0" err="1"/>
              <a:t>permit</a:t>
            </a:r>
            <a:r>
              <a:rPr lang="pl-PL" b="1" dirty="0"/>
              <a:t> </a:t>
            </a:r>
          </a:p>
          <a:p>
            <a:pPr marL="0" indent="0">
              <a:buNone/>
            </a:pPr>
            <a:endParaRPr lang="en-US"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78736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838200" y="1519529"/>
            <a:ext cx="10515600" cy="4973345"/>
          </a:xfrm>
        </p:spPr>
        <p:txBody>
          <a:bodyPr>
            <a:normAutofit fontScale="77500" lnSpcReduction="20000"/>
          </a:bodyPr>
          <a:lstStyle/>
          <a:p>
            <a:pPr marL="0" indent="0" algn="just">
              <a:buNone/>
              <a:tabLst>
                <a:tab pos="450850" algn="l"/>
              </a:tabLst>
            </a:pPr>
            <a:r>
              <a:rPr lang="pl-PL" dirty="0"/>
              <a:t>	</a:t>
            </a:r>
            <a:r>
              <a:rPr lang="pl-PL" b="1" dirty="0" err="1"/>
              <a:t>Where</a:t>
            </a:r>
            <a:r>
              <a:rPr lang="pl-PL" b="1" dirty="0"/>
              <a:t> to </a:t>
            </a:r>
            <a:r>
              <a:rPr lang="pl-PL" b="1" dirty="0" err="1"/>
              <a:t>apply</a:t>
            </a:r>
            <a:r>
              <a:rPr lang="pl-PL" b="1" dirty="0"/>
              <a:t>? </a:t>
            </a:r>
          </a:p>
          <a:p>
            <a:pPr marL="0" indent="0" algn="just">
              <a:buNone/>
              <a:tabLst>
                <a:tab pos="450850" algn="l"/>
              </a:tabLst>
            </a:pPr>
            <a:r>
              <a:rPr lang="pl-PL" dirty="0">
                <a:solidFill>
                  <a:srgbClr val="C00000"/>
                </a:solidFill>
              </a:rPr>
              <a:t>	</a:t>
            </a:r>
            <a:r>
              <a:rPr lang="pl-PL" dirty="0" err="1"/>
              <a:t>Voivode</a:t>
            </a:r>
            <a:r>
              <a:rPr lang="pl-PL" dirty="0"/>
              <a:t> (in </a:t>
            </a:r>
            <a:r>
              <a:rPr lang="pl-PL" dirty="0" err="1"/>
              <a:t>Warsaw</a:t>
            </a:r>
            <a:r>
              <a:rPr lang="pl-PL" dirty="0"/>
              <a:t>: </a:t>
            </a:r>
            <a:r>
              <a:rPr lang="pl-PL" dirty="0" err="1"/>
              <a:t>Voivode</a:t>
            </a:r>
            <a:r>
              <a:rPr lang="pl-PL" dirty="0"/>
              <a:t> of Mazowieckie)</a:t>
            </a:r>
          </a:p>
          <a:p>
            <a:pPr marL="908050" indent="-457200" algn="just">
              <a:spcBef>
                <a:spcPts val="600"/>
              </a:spcBef>
              <a:spcAft>
                <a:spcPts val="600"/>
              </a:spcAft>
              <a:tabLst>
                <a:tab pos="450850" algn="l"/>
              </a:tabLst>
            </a:pPr>
            <a:r>
              <a:rPr lang="pl-PL" dirty="0"/>
              <a:t>Register to </a:t>
            </a:r>
            <a:r>
              <a:rPr lang="pl-PL" dirty="0" err="1"/>
              <a:t>apply</a:t>
            </a:r>
            <a:r>
              <a:rPr lang="pl-PL" dirty="0"/>
              <a:t> </a:t>
            </a:r>
            <a:r>
              <a:rPr lang="pl-PL" dirty="0" err="1"/>
              <a:t>at</a:t>
            </a:r>
            <a:r>
              <a:rPr lang="pl-PL" dirty="0"/>
              <a:t>: </a:t>
            </a:r>
          </a:p>
          <a:p>
            <a:pPr marL="450850" indent="0" algn="just">
              <a:spcBef>
                <a:spcPts val="600"/>
              </a:spcBef>
              <a:spcAft>
                <a:spcPts val="600"/>
              </a:spcAft>
              <a:buNone/>
              <a:tabLst>
                <a:tab pos="450850" algn="l"/>
              </a:tabLst>
            </a:pPr>
            <a:r>
              <a:rPr lang="pl-PL" dirty="0">
                <a:solidFill>
                  <a:srgbClr val="C00000"/>
                </a:solidFill>
              </a:rPr>
              <a:t>	</a:t>
            </a:r>
            <a:r>
              <a:rPr lang="en-US" dirty="0">
                <a:solidFill>
                  <a:srgbClr val="C00000"/>
                </a:solidFill>
                <a:hlinkClick r:id="rId2">
                  <a:extLst>
                    <a:ext uri="{A12FA001-AC4F-418D-AE19-62706E023703}">
                      <ahyp:hlinkClr xmlns:ahyp="http://schemas.microsoft.com/office/drawing/2018/hyperlinkcolor" val="tx"/>
                    </a:ext>
                  </a:extLst>
                </a:hlinkClick>
              </a:rPr>
              <a:t>https://kolejka-wsc.mazowieckie.pl/rezerwacje/pol/login</a:t>
            </a:r>
            <a:endParaRPr lang="pl-PL" dirty="0">
              <a:solidFill>
                <a:srgbClr val="C00000"/>
              </a:solidFill>
            </a:endParaRPr>
          </a:p>
          <a:p>
            <a:pPr marL="908050" indent="-457200" algn="just">
              <a:spcBef>
                <a:spcPts val="600"/>
              </a:spcBef>
              <a:spcAft>
                <a:spcPts val="600"/>
              </a:spcAft>
              <a:tabLst>
                <a:tab pos="450850" algn="l"/>
              </a:tabLst>
            </a:pPr>
            <a:r>
              <a:rPr lang="pl-PL" dirty="0" err="1"/>
              <a:t>Submit</a:t>
            </a:r>
            <a:r>
              <a:rPr lang="pl-PL" dirty="0"/>
              <a:t> the </a:t>
            </a:r>
            <a:r>
              <a:rPr lang="pl-PL" dirty="0" err="1"/>
              <a:t>application</a:t>
            </a:r>
            <a:r>
              <a:rPr lang="pl-PL" dirty="0"/>
              <a:t> via post (</a:t>
            </a:r>
            <a:r>
              <a:rPr lang="pl-PL" dirty="0" err="1"/>
              <a:t>you</a:t>
            </a:r>
            <a:r>
              <a:rPr lang="pl-PL" dirty="0"/>
              <a:t> </a:t>
            </a:r>
            <a:r>
              <a:rPr lang="pl-PL" dirty="0" err="1"/>
              <a:t>will</a:t>
            </a:r>
            <a:r>
              <a:rPr lang="pl-PL" dirty="0"/>
              <a:t> be </a:t>
            </a:r>
            <a:r>
              <a:rPr lang="pl-PL" dirty="0" err="1"/>
              <a:t>asked</a:t>
            </a:r>
            <a:r>
              <a:rPr lang="pl-PL" dirty="0"/>
              <a:t> to </a:t>
            </a:r>
            <a:r>
              <a:rPr lang="pl-PL" dirty="0" err="1"/>
              <a:t>come</a:t>
            </a:r>
            <a:r>
              <a:rPr lang="pl-PL" dirty="0"/>
              <a:t> to the </a:t>
            </a:r>
            <a:r>
              <a:rPr lang="pl-PL" dirty="0" err="1"/>
              <a:t>office</a:t>
            </a:r>
            <a:r>
              <a:rPr lang="pl-PL" dirty="0"/>
              <a:t> </a:t>
            </a:r>
            <a:r>
              <a:rPr lang="pl-PL" dirty="0" err="1"/>
              <a:t>later</a:t>
            </a:r>
            <a:r>
              <a:rPr lang="pl-PL" dirty="0"/>
              <a:t> to </a:t>
            </a:r>
            <a:r>
              <a:rPr lang="pl-PL" dirty="0" err="1"/>
              <a:t>give</a:t>
            </a:r>
            <a:r>
              <a:rPr lang="pl-PL" dirty="0"/>
              <a:t> </a:t>
            </a:r>
            <a:r>
              <a:rPr lang="pl-PL" dirty="0" err="1"/>
              <a:t>your</a:t>
            </a:r>
            <a:r>
              <a:rPr lang="pl-PL" dirty="0"/>
              <a:t> </a:t>
            </a:r>
            <a:r>
              <a:rPr lang="pl-PL" dirty="0" err="1"/>
              <a:t>fingerprints</a:t>
            </a:r>
            <a:r>
              <a:rPr lang="pl-PL" dirty="0"/>
              <a:t>) (</a:t>
            </a:r>
            <a:r>
              <a:rPr lang="pl-PL" b="1" dirty="0" err="1"/>
              <a:t>Attention</a:t>
            </a:r>
            <a:r>
              <a:rPr lang="pl-PL" b="1" dirty="0"/>
              <a:t>! </a:t>
            </a:r>
            <a:r>
              <a:rPr lang="pl-PL" dirty="0" err="1"/>
              <a:t>Date</a:t>
            </a:r>
            <a:r>
              <a:rPr lang="pl-PL" dirty="0"/>
              <a:t> of </a:t>
            </a:r>
            <a:r>
              <a:rPr lang="pl-PL" dirty="0" err="1"/>
              <a:t>submitting</a:t>
            </a:r>
            <a:r>
              <a:rPr lang="pl-PL" dirty="0"/>
              <a:t> the </a:t>
            </a:r>
            <a:r>
              <a:rPr lang="pl-PL" dirty="0" err="1"/>
              <a:t>application</a:t>
            </a:r>
            <a:r>
              <a:rPr lang="pl-PL" dirty="0"/>
              <a:t>)</a:t>
            </a:r>
            <a:endParaRPr lang="pl-PL" b="1" dirty="0"/>
          </a:p>
          <a:p>
            <a:pPr marL="908050" indent="-457200" algn="just">
              <a:spcBef>
                <a:spcPts val="600"/>
              </a:spcBef>
              <a:spcAft>
                <a:spcPts val="600"/>
              </a:spcAft>
              <a:tabLst>
                <a:tab pos="450850" algn="l"/>
              </a:tabLst>
            </a:pPr>
            <a:r>
              <a:rPr lang="pl-PL" dirty="0" err="1"/>
              <a:t>Submit</a:t>
            </a:r>
            <a:r>
              <a:rPr lang="pl-PL" dirty="0"/>
              <a:t> the </a:t>
            </a:r>
            <a:r>
              <a:rPr lang="pl-PL" dirty="0" err="1"/>
              <a:t>application</a:t>
            </a:r>
            <a:r>
              <a:rPr lang="pl-PL" dirty="0"/>
              <a:t> </a:t>
            </a:r>
            <a:r>
              <a:rPr lang="pl-PL" dirty="0" err="1"/>
              <a:t>at</a:t>
            </a:r>
            <a:r>
              <a:rPr lang="pl-PL" dirty="0"/>
              <a:t> Marszałkowska st. 3/5 </a:t>
            </a:r>
            <a:r>
              <a:rPr lang="pl-PL" dirty="0" err="1"/>
              <a:t>or</a:t>
            </a:r>
            <a:r>
              <a:rPr lang="pl-PL" dirty="0"/>
              <a:t> Pl. Bankowy 3/5 (</a:t>
            </a:r>
            <a:r>
              <a:rPr lang="pl-PL" dirty="0" err="1"/>
              <a:t>you</a:t>
            </a:r>
            <a:r>
              <a:rPr lang="pl-PL" dirty="0"/>
              <a:t> </a:t>
            </a:r>
            <a:r>
              <a:rPr lang="pl-PL" dirty="0" err="1"/>
              <a:t>will</a:t>
            </a:r>
            <a:r>
              <a:rPr lang="pl-PL" dirty="0"/>
              <a:t> be </a:t>
            </a:r>
            <a:r>
              <a:rPr lang="pl-PL" dirty="0" err="1"/>
              <a:t>asked</a:t>
            </a:r>
            <a:r>
              <a:rPr lang="pl-PL" dirty="0"/>
              <a:t> to </a:t>
            </a:r>
            <a:r>
              <a:rPr lang="pl-PL" dirty="0" err="1"/>
              <a:t>come</a:t>
            </a:r>
            <a:r>
              <a:rPr lang="pl-PL" dirty="0"/>
              <a:t> to the </a:t>
            </a:r>
            <a:r>
              <a:rPr lang="pl-PL" dirty="0" err="1"/>
              <a:t>office</a:t>
            </a:r>
            <a:r>
              <a:rPr lang="pl-PL" dirty="0"/>
              <a:t> </a:t>
            </a:r>
            <a:r>
              <a:rPr lang="pl-PL" dirty="0" err="1"/>
              <a:t>later</a:t>
            </a:r>
            <a:r>
              <a:rPr lang="pl-PL" dirty="0"/>
              <a:t> to </a:t>
            </a:r>
            <a:r>
              <a:rPr lang="pl-PL" dirty="0" err="1"/>
              <a:t>give</a:t>
            </a:r>
            <a:r>
              <a:rPr lang="pl-PL" dirty="0"/>
              <a:t> </a:t>
            </a:r>
            <a:r>
              <a:rPr lang="pl-PL" dirty="0" err="1"/>
              <a:t>your</a:t>
            </a:r>
            <a:r>
              <a:rPr lang="pl-PL" dirty="0"/>
              <a:t> </a:t>
            </a:r>
            <a:r>
              <a:rPr lang="pl-PL" dirty="0" err="1"/>
              <a:t>fingerprints</a:t>
            </a:r>
            <a:r>
              <a:rPr lang="pl-PL" dirty="0"/>
              <a:t>)</a:t>
            </a:r>
          </a:p>
          <a:p>
            <a:pPr marL="908050" indent="-457200" algn="just">
              <a:spcBef>
                <a:spcPts val="600"/>
              </a:spcBef>
              <a:spcAft>
                <a:spcPts val="600"/>
              </a:spcAft>
              <a:tabLst>
                <a:tab pos="450850" algn="l"/>
              </a:tabLst>
            </a:pPr>
            <a:r>
              <a:rPr lang="pl-PL" dirty="0">
                <a:solidFill>
                  <a:srgbClr val="C00000"/>
                </a:solidFill>
              </a:rPr>
              <a:t>New </a:t>
            </a:r>
            <a:r>
              <a:rPr lang="pl-PL" dirty="0" err="1">
                <a:solidFill>
                  <a:srgbClr val="C00000"/>
                </a:solidFill>
              </a:rPr>
              <a:t>website</a:t>
            </a:r>
            <a:r>
              <a:rPr lang="pl-PL" dirty="0">
                <a:solidFill>
                  <a:srgbClr val="C00000"/>
                </a:solidFill>
              </a:rPr>
              <a:t>: https://inpol.mazowieckie.pl/login</a:t>
            </a:r>
          </a:p>
          <a:p>
            <a:pPr marL="0" indent="0" algn="just">
              <a:buNone/>
              <a:tabLst>
                <a:tab pos="450850" algn="l"/>
              </a:tabLst>
            </a:pPr>
            <a:endParaRPr lang="pl-PL" dirty="0">
              <a:solidFill>
                <a:srgbClr val="C00000"/>
              </a:solidFill>
            </a:endParaRPr>
          </a:p>
          <a:p>
            <a:pPr marL="0" indent="0" algn="just">
              <a:buNone/>
              <a:tabLst>
                <a:tab pos="450850" algn="l"/>
              </a:tabLst>
            </a:pPr>
            <a:r>
              <a:rPr lang="pl-PL" b="1" dirty="0"/>
              <a:t>	How much </a:t>
            </a:r>
            <a:r>
              <a:rPr lang="pl-PL" b="1" dirty="0" err="1"/>
              <a:t>does</a:t>
            </a:r>
            <a:r>
              <a:rPr lang="pl-PL" b="1" dirty="0"/>
              <a:t> </a:t>
            </a:r>
            <a:r>
              <a:rPr lang="pl-PL" b="1" dirty="0" err="1"/>
              <a:t>it</a:t>
            </a:r>
            <a:r>
              <a:rPr lang="pl-PL" b="1" dirty="0"/>
              <a:t> </a:t>
            </a:r>
            <a:r>
              <a:rPr lang="pl-PL" b="1" dirty="0" err="1"/>
              <a:t>cost</a:t>
            </a:r>
            <a:r>
              <a:rPr lang="pl-PL" b="1" dirty="0"/>
              <a:t>? </a:t>
            </a:r>
          </a:p>
          <a:p>
            <a:pPr marL="534988" indent="0" algn="just">
              <a:buNone/>
            </a:pPr>
            <a:r>
              <a:rPr lang="pl-PL" dirty="0"/>
              <a:t>340 PLN </a:t>
            </a:r>
          </a:p>
          <a:p>
            <a:pPr marL="534988" indent="0" algn="just">
              <a:buNone/>
            </a:pPr>
            <a:r>
              <a:rPr lang="pl-PL" dirty="0">
                <a:solidFill>
                  <a:srgbClr val="C00000"/>
                </a:solidFill>
              </a:rPr>
              <a:t>Centrum Obsługi Podatnika, ul. Obozowa 57, 01-161 Warszawa</a:t>
            </a:r>
          </a:p>
          <a:p>
            <a:pPr marL="534988" indent="0" algn="just">
              <a:buNone/>
            </a:pPr>
            <a:r>
              <a:rPr lang="pl-PL" dirty="0">
                <a:solidFill>
                  <a:srgbClr val="C00000"/>
                </a:solidFill>
              </a:rPr>
              <a:t>no. of bank </a:t>
            </a:r>
            <a:r>
              <a:rPr lang="pl-PL" dirty="0" err="1">
                <a:solidFill>
                  <a:srgbClr val="C00000"/>
                </a:solidFill>
              </a:rPr>
              <a:t>account</a:t>
            </a:r>
            <a:r>
              <a:rPr lang="pl-PL" dirty="0">
                <a:solidFill>
                  <a:srgbClr val="C00000"/>
                </a:solidFill>
              </a:rPr>
              <a:t>: 21 1030 1508 0000 0005 5000 0070</a:t>
            </a:r>
          </a:p>
          <a:p>
            <a:pPr marL="534988" indent="0" algn="just">
              <a:buNone/>
            </a:pPr>
            <a:endParaRPr lang="pl-PL" dirty="0">
              <a:solidFill>
                <a:srgbClr val="C00000"/>
              </a:solidFill>
            </a:endParaRPr>
          </a:p>
          <a:p>
            <a:pPr marL="0" indent="0" algn="just">
              <a:buNone/>
              <a:tabLst>
                <a:tab pos="450850" algn="l"/>
              </a:tabLst>
            </a:pPr>
            <a:endParaRPr lang="pl-PL" dirty="0" err="1"/>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846182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idx="1"/>
          </p:nvPr>
        </p:nvSpPr>
        <p:spPr>
          <a:xfrm>
            <a:off x="576775" y="1519529"/>
            <a:ext cx="10777025" cy="5162625"/>
          </a:xfrm>
        </p:spPr>
        <p:txBody>
          <a:bodyPr>
            <a:normAutofit fontScale="77500" lnSpcReduction="20000"/>
          </a:bodyPr>
          <a:lstStyle/>
          <a:p>
            <a:pPr marL="0" indent="0" algn="just">
              <a:buNone/>
              <a:tabLst>
                <a:tab pos="450850" algn="l"/>
              </a:tabLst>
            </a:pPr>
            <a:r>
              <a:rPr lang="pl-PL" dirty="0"/>
              <a:t>	</a:t>
            </a:r>
            <a:r>
              <a:rPr lang="pl-PL" b="1" dirty="0" err="1"/>
              <a:t>What</a:t>
            </a:r>
            <a:r>
              <a:rPr lang="pl-PL" b="1" dirty="0"/>
              <a:t> </a:t>
            </a:r>
            <a:r>
              <a:rPr lang="pl-PL" b="1" dirty="0" err="1"/>
              <a:t>requirements</a:t>
            </a:r>
            <a:r>
              <a:rPr lang="pl-PL" b="1" dirty="0"/>
              <a:t> do I </a:t>
            </a:r>
            <a:r>
              <a:rPr lang="pl-PL" b="1" dirty="0" err="1"/>
              <a:t>need</a:t>
            </a:r>
            <a:r>
              <a:rPr lang="pl-PL" b="1" dirty="0"/>
              <a:t> to </a:t>
            </a:r>
            <a:r>
              <a:rPr lang="pl-PL" b="1" dirty="0" err="1"/>
              <a:t>fulfill</a:t>
            </a:r>
            <a:r>
              <a:rPr lang="pl-PL" b="1" dirty="0"/>
              <a:t>?</a:t>
            </a:r>
          </a:p>
          <a:p>
            <a:pPr marL="712788" indent="-177800" algn="just">
              <a:lnSpc>
                <a:spcPct val="150000"/>
              </a:lnSpc>
            </a:pPr>
            <a:r>
              <a:rPr lang="pl-PL" dirty="0">
                <a:solidFill>
                  <a:srgbClr val="C00000"/>
                </a:solidFill>
              </a:rPr>
              <a:t> </a:t>
            </a:r>
            <a:r>
              <a:rPr lang="pl-PL" dirty="0" err="1"/>
              <a:t>application</a:t>
            </a:r>
            <a:r>
              <a:rPr lang="pl-PL" dirty="0"/>
              <a:t> </a:t>
            </a:r>
            <a:r>
              <a:rPr lang="pl-PL" dirty="0" err="1"/>
              <a:t>lodged</a:t>
            </a:r>
            <a:r>
              <a:rPr lang="pl-PL" dirty="0"/>
              <a:t> </a:t>
            </a:r>
            <a:r>
              <a:rPr lang="pl-PL" dirty="0" err="1"/>
              <a:t>during</a:t>
            </a:r>
            <a:r>
              <a:rPr lang="pl-PL" dirty="0"/>
              <a:t> </a:t>
            </a:r>
            <a:r>
              <a:rPr lang="pl-PL" dirty="0" err="1"/>
              <a:t>your</a:t>
            </a:r>
            <a:r>
              <a:rPr lang="pl-PL" dirty="0"/>
              <a:t> </a:t>
            </a:r>
            <a:r>
              <a:rPr lang="pl-PL" dirty="0" err="1">
                <a:solidFill>
                  <a:srgbClr val="C00000"/>
                </a:solidFill>
              </a:rPr>
              <a:t>legal</a:t>
            </a:r>
            <a:r>
              <a:rPr lang="pl-PL" dirty="0">
                <a:solidFill>
                  <a:srgbClr val="C00000"/>
                </a:solidFill>
              </a:rPr>
              <a:t> </a:t>
            </a:r>
            <a:r>
              <a:rPr lang="pl-PL" dirty="0" err="1">
                <a:solidFill>
                  <a:srgbClr val="C00000"/>
                </a:solidFill>
              </a:rPr>
              <a:t>stay</a:t>
            </a:r>
            <a:r>
              <a:rPr lang="pl-PL" dirty="0">
                <a:solidFill>
                  <a:srgbClr val="C00000"/>
                </a:solidFill>
              </a:rPr>
              <a:t> </a:t>
            </a:r>
            <a:r>
              <a:rPr lang="pl-PL" dirty="0"/>
              <a:t>in Poland (with </a:t>
            </a:r>
            <a:r>
              <a:rPr lang="pl-PL" b="1" dirty="0"/>
              <a:t>4</a:t>
            </a:r>
            <a:r>
              <a:rPr lang="pl-PL" dirty="0"/>
              <a:t> </a:t>
            </a:r>
            <a:r>
              <a:rPr lang="pl-PL" dirty="0" err="1"/>
              <a:t>photos</a:t>
            </a:r>
            <a:r>
              <a:rPr lang="pl-PL" dirty="0"/>
              <a:t>, </a:t>
            </a:r>
            <a:r>
              <a:rPr lang="pl-PL" b="1" dirty="0"/>
              <a:t>2 </a:t>
            </a:r>
            <a:r>
              <a:rPr lang="pl-PL" dirty="0" err="1"/>
              <a:t>photocopies</a:t>
            </a:r>
            <a:r>
              <a:rPr lang="pl-PL" dirty="0"/>
              <a:t> of </a:t>
            </a:r>
            <a:r>
              <a:rPr lang="pl-PL" dirty="0" err="1"/>
              <a:t>your</a:t>
            </a:r>
            <a:r>
              <a:rPr lang="pl-PL" dirty="0"/>
              <a:t> </a:t>
            </a:r>
            <a:r>
              <a:rPr lang="pl-PL" dirty="0" err="1"/>
              <a:t>passport</a:t>
            </a:r>
            <a:r>
              <a:rPr lang="pl-PL" dirty="0"/>
              <a:t>, </a:t>
            </a:r>
            <a:r>
              <a:rPr lang="pl-PL" dirty="0" err="1"/>
              <a:t>documents</a:t>
            </a:r>
            <a:r>
              <a:rPr lang="pl-PL" dirty="0"/>
              <a:t> </a:t>
            </a:r>
            <a:r>
              <a:rPr lang="pl-PL" dirty="0" err="1"/>
              <a:t>mentioned</a:t>
            </a:r>
            <a:r>
              <a:rPr lang="pl-PL" dirty="0"/>
              <a:t> </a:t>
            </a:r>
            <a:r>
              <a:rPr lang="pl-PL" dirty="0" err="1"/>
              <a:t>below</a:t>
            </a:r>
            <a:r>
              <a:rPr lang="pl-PL" dirty="0"/>
              <a:t>) (visa </a:t>
            </a:r>
            <a:r>
              <a:rPr lang="pl-PL" dirty="0" err="1"/>
              <a:t>issued</a:t>
            </a:r>
            <a:r>
              <a:rPr lang="pl-PL" dirty="0"/>
              <a:t> by Poland </a:t>
            </a:r>
            <a:r>
              <a:rPr lang="pl-PL" dirty="0" err="1"/>
              <a:t>or</a:t>
            </a:r>
            <a:r>
              <a:rPr lang="pl-PL" dirty="0"/>
              <a:t> </a:t>
            </a:r>
            <a:r>
              <a:rPr lang="pl-PL" dirty="0" err="1"/>
              <a:t>other</a:t>
            </a:r>
            <a:r>
              <a:rPr lang="pl-PL" dirty="0"/>
              <a:t> EU country, TRC)</a:t>
            </a:r>
            <a:endParaRPr lang="pl-PL" dirty="0">
              <a:solidFill>
                <a:srgbClr val="C00000"/>
              </a:solidFill>
            </a:endParaRPr>
          </a:p>
          <a:p>
            <a:pPr marL="712788" indent="-177800" algn="just">
              <a:lnSpc>
                <a:spcPct val="150000"/>
              </a:lnSpc>
            </a:pPr>
            <a:r>
              <a:rPr lang="pl-PL" dirty="0">
                <a:solidFill>
                  <a:srgbClr val="C00000"/>
                </a:solidFill>
              </a:rPr>
              <a:t> </a:t>
            </a:r>
            <a:r>
              <a:rPr lang="pl-PL" dirty="0" err="1">
                <a:solidFill>
                  <a:srgbClr val="C00000"/>
                </a:solidFill>
              </a:rPr>
              <a:t>medical</a:t>
            </a:r>
            <a:r>
              <a:rPr lang="pl-PL" dirty="0">
                <a:solidFill>
                  <a:srgbClr val="C00000"/>
                </a:solidFill>
              </a:rPr>
              <a:t> </a:t>
            </a:r>
            <a:r>
              <a:rPr lang="pl-PL" dirty="0" err="1">
                <a:solidFill>
                  <a:srgbClr val="C00000"/>
                </a:solidFill>
              </a:rPr>
              <a:t>insurrance</a:t>
            </a:r>
            <a:r>
              <a:rPr lang="pl-PL" dirty="0">
                <a:solidFill>
                  <a:srgbClr val="C00000"/>
                </a:solidFill>
              </a:rPr>
              <a:t> </a:t>
            </a:r>
            <a:r>
              <a:rPr lang="pl-PL" dirty="0"/>
              <a:t>(</a:t>
            </a:r>
            <a:r>
              <a:rPr lang="pl-PL" dirty="0" err="1"/>
              <a:t>amount</a:t>
            </a:r>
            <a:r>
              <a:rPr lang="pl-PL" dirty="0"/>
              <a:t> of </a:t>
            </a:r>
            <a:r>
              <a:rPr lang="pl-PL" dirty="0" err="1"/>
              <a:t>insurance</a:t>
            </a:r>
            <a:r>
              <a:rPr lang="pl-PL" dirty="0"/>
              <a:t>: minimum 30 000 EURO)</a:t>
            </a:r>
          </a:p>
          <a:p>
            <a:pPr marL="712788" indent="-177800" algn="just">
              <a:lnSpc>
                <a:spcPct val="150000"/>
              </a:lnSpc>
            </a:pPr>
            <a:r>
              <a:rPr lang="pl-PL" dirty="0">
                <a:solidFill>
                  <a:srgbClr val="C00000"/>
                </a:solidFill>
              </a:rPr>
              <a:t> </a:t>
            </a:r>
            <a:r>
              <a:rPr lang="pl-PL" dirty="0"/>
              <a:t>proof of </a:t>
            </a:r>
            <a:r>
              <a:rPr lang="pl-PL" dirty="0" err="1">
                <a:solidFill>
                  <a:srgbClr val="C00000"/>
                </a:solidFill>
              </a:rPr>
              <a:t>payment</a:t>
            </a:r>
            <a:r>
              <a:rPr lang="pl-PL" dirty="0">
                <a:solidFill>
                  <a:srgbClr val="C00000"/>
                </a:solidFill>
              </a:rPr>
              <a:t> of </a:t>
            </a:r>
            <a:r>
              <a:rPr lang="pl-PL" dirty="0" err="1">
                <a:solidFill>
                  <a:srgbClr val="C00000"/>
                </a:solidFill>
              </a:rPr>
              <a:t>tuition</a:t>
            </a:r>
            <a:r>
              <a:rPr lang="pl-PL" dirty="0">
                <a:solidFill>
                  <a:srgbClr val="C00000"/>
                </a:solidFill>
              </a:rPr>
              <a:t> </a:t>
            </a:r>
            <a:r>
              <a:rPr lang="pl-PL" dirty="0"/>
              <a:t>(</a:t>
            </a:r>
            <a:r>
              <a:rPr lang="pl-PL" dirty="0" err="1"/>
              <a:t>current</a:t>
            </a:r>
            <a:r>
              <a:rPr lang="pl-PL" dirty="0"/>
              <a:t> and/</a:t>
            </a:r>
            <a:r>
              <a:rPr lang="pl-PL" dirty="0" err="1"/>
              <a:t>or</a:t>
            </a:r>
            <a:r>
              <a:rPr lang="pl-PL" dirty="0"/>
              <a:t> </a:t>
            </a:r>
            <a:r>
              <a:rPr lang="pl-PL" dirty="0" err="1"/>
              <a:t>incoming</a:t>
            </a:r>
            <a:r>
              <a:rPr lang="pl-PL" dirty="0"/>
              <a:t> </a:t>
            </a:r>
            <a:r>
              <a:rPr lang="pl-PL" dirty="0" err="1"/>
              <a:t>semester</a:t>
            </a:r>
            <a:r>
              <a:rPr lang="pl-PL" dirty="0"/>
              <a:t>)</a:t>
            </a:r>
          </a:p>
          <a:p>
            <a:pPr marL="712788" indent="-177800" algn="just">
              <a:lnSpc>
                <a:spcPct val="150000"/>
              </a:lnSpc>
            </a:pPr>
            <a:r>
              <a:rPr lang="pl-PL" dirty="0">
                <a:solidFill>
                  <a:srgbClr val="C00000"/>
                </a:solidFill>
              </a:rPr>
              <a:t> </a:t>
            </a:r>
            <a:r>
              <a:rPr lang="pl-PL" dirty="0" err="1">
                <a:solidFill>
                  <a:srgbClr val="C00000"/>
                </a:solidFill>
              </a:rPr>
              <a:t>confirmation</a:t>
            </a:r>
            <a:r>
              <a:rPr lang="pl-PL" dirty="0">
                <a:solidFill>
                  <a:srgbClr val="C00000"/>
                </a:solidFill>
              </a:rPr>
              <a:t> of </a:t>
            </a:r>
            <a:r>
              <a:rPr lang="pl-PL" dirty="0" err="1">
                <a:solidFill>
                  <a:srgbClr val="C00000"/>
                </a:solidFill>
              </a:rPr>
              <a:t>enrollment</a:t>
            </a:r>
            <a:r>
              <a:rPr lang="pl-PL" dirty="0">
                <a:solidFill>
                  <a:srgbClr val="C00000"/>
                </a:solidFill>
              </a:rPr>
              <a:t> </a:t>
            </a:r>
            <a:r>
              <a:rPr lang="pl-PL" dirty="0" err="1"/>
              <a:t>issued</a:t>
            </a:r>
            <a:r>
              <a:rPr lang="pl-PL" dirty="0"/>
              <a:t> by the University (</a:t>
            </a:r>
            <a:r>
              <a:rPr lang="pl-PL" dirty="0" err="1"/>
              <a:t>specific</a:t>
            </a:r>
            <a:r>
              <a:rPr lang="pl-PL" dirty="0"/>
              <a:t> form of the </a:t>
            </a:r>
            <a:r>
              <a:rPr lang="pl-PL" dirty="0" err="1"/>
              <a:t>confirmation</a:t>
            </a:r>
            <a:r>
              <a:rPr lang="pl-PL" dirty="0"/>
              <a:t>)</a:t>
            </a:r>
          </a:p>
          <a:p>
            <a:pPr marL="712788" indent="-177800" algn="just">
              <a:lnSpc>
                <a:spcPct val="150000"/>
              </a:lnSpc>
            </a:pPr>
            <a:r>
              <a:rPr lang="pl-PL" dirty="0">
                <a:solidFill>
                  <a:srgbClr val="C00000"/>
                </a:solidFill>
              </a:rPr>
              <a:t> </a:t>
            </a:r>
            <a:r>
              <a:rPr lang="pl-PL" dirty="0"/>
              <a:t>was not </a:t>
            </a:r>
            <a:r>
              <a:rPr lang="pl-PL" dirty="0" err="1"/>
              <a:t>expelled</a:t>
            </a:r>
            <a:r>
              <a:rPr lang="pl-PL" dirty="0"/>
              <a:t> (</a:t>
            </a:r>
            <a:r>
              <a:rPr lang="pl-PL" dirty="0" err="1"/>
              <a:t>could</a:t>
            </a:r>
            <a:r>
              <a:rPr lang="pl-PL" dirty="0"/>
              <a:t> </a:t>
            </a:r>
            <a:r>
              <a:rPr lang="pl-PL" dirty="0" err="1"/>
              <a:t>lead</a:t>
            </a:r>
            <a:r>
              <a:rPr lang="pl-PL" dirty="0"/>
              <a:t> to a </a:t>
            </a:r>
            <a:r>
              <a:rPr lang="pl-PL" dirty="0" err="1"/>
              <a:t>negative</a:t>
            </a:r>
            <a:r>
              <a:rPr lang="pl-PL" dirty="0"/>
              <a:t> </a:t>
            </a:r>
            <a:r>
              <a:rPr lang="pl-PL" dirty="0" err="1"/>
              <a:t>decision</a:t>
            </a:r>
            <a:r>
              <a:rPr lang="pl-PL" dirty="0"/>
              <a:t>)</a:t>
            </a:r>
          </a:p>
          <a:p>
            <a:pPr marL="712788" indent="-177800" algn="just">
              <a:lnSpc>
                <a:spcPct val="150000"/>
              </a:lnSpc>
            </a:pPr>
            <a:r>
              <a:rPr lang="pl-PL" dirty="0">
                <a:solidFill>
                  <a:srgbClr val="C00000"/>
                </a:solidFill>
              </a:rPr>
              <a:t> </a:t>
            </a:r>
            <a:r>
              <a:rPr lang="pl-PL" dirty="0" err="1"/>
              <a:t>sufficient</a:t>
            </a:r>
            <a:r>
              <a:rPr lang="pl-PL" dirty="0"/>
              <a:t> </a:t>
            </a:r>
            <a:r>
              <a:rPr lang="pl-PL" dirty="0" err="1">
                <a:solidFill>
                  <a:srgbClr val="C00000"/>
                </a:solidFill>
              </a:rPr>
              <a:t>funds</a:t>
            </a:r>
            <a:r>
              <a:rPr lang="pl-PL" dirty="0"/>
              <a:t> to </a:t>
            </a:r>
            <a:r>
              <a:rPr lang="pl-PL" dirty="0" err="1"/>
              <a:t>cover</a:t>
            </a:r>
            <a:r>
              <a:rPr lang="pl-PL" dirty="0"/>
              <a:t> </a:t>
            </a:r>
            <a:r>
              <a:rPr lang="pl-PL" dirty="0" err="1"/>
              <a:t>costs</a:t>
            </a:r>
            <a:r>
              <a:rPr lang="pl-PL" dirty="0"/>
              <a:t> of </a:t>
            </a:r>
            <a:r>
              <a:rPr lang="pl-PL" dirty="0" err="1"/>
              <a:t>stay</a:t>
            </a:r>
            <a:r>
              <a:rPr lang="pl-PL" dirty="0"/>
              <a:t>, return and </a:t>
            </a:r>
            <a:r>
              <a:rPr lang="pl-PL" dirty="0" err="1"/>
              <a:t>studies</a:t>
            </a:r>
            <a:endParaRPr lang="pl-PL" dirty="0"/>
          </a:p>
          <a:p>
            <a:pPr marL="0" indent="0" algn="just">
              <a:buNone/>
              <a:tabLst>
                <a:tab pos="450850" algn="l"/>
              </a:tabLst>
            </a:pPr>
            <a:r>
              <a:rPr lang="pl-PL" b="1" dirty="0"/>
              <a:t>	</a:t>
            </a: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208124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sp>
        <p:nvSpPr>
          <p:cNvPr id="7" name="Symbol zastępczy zawartości 6">
            <a:extLst>
              <a:ext uri="{FF2B5EF4-FFF2-40B4-BE49-F238E27FC236}">
                <a16:creationId xmlns:a16="http://schemas.microsoft.com/office/drawing/2014/main" id="{2D31CD23-3589-4A26-8C30-47B5E1DA193A}"/>
              </a:ext>
            </a:extLst>
          </p:cNvPr>
          <p:cNvSpPr>
            <a:spLocks noGrp="1"/>
          </p:cNvSpPr>
          <p:nvPr>
            <p:ph sz="half" idx="1"/>
          </p:nvPr>
        </p:nvSpPr>
        <p:spPr>
          <a:xfrm>
            <a:off x="838199" y="1825625"/>
            <a:ext cx="10423849" cy="4351338"/>
          </a:xfrm>
        </p:spPr>
        <p:txBody>
          <a:bodyPr>
            <a:normAutofit fontScale="85000" lnSpcReduction="20000"/>
          </a:bodyPr>
          <a:lstStyle/>
          <a:p>
            <a:pPr marL="0" indent="0" algn="just">
              <a:buNone/>
              <a:tabLst>
                <a:tab pos="450850" algn="l"/>
              </a:tabLst>
            </a:pPr>
            <a:r>
              <a:rPr lang="pl-PL" b="1" dirty="0">
                <a:solidFill>
                  <a:srgbClr val="C00000"/>
                </a:solidFill>
              </a:rPr>
              <a:t>SUFFICIENT FUNDS</a:t>
            </a:r>
          </a:p>
          <a:p>
            <a:pPr marL="0" indent="0" algn="just">
              <a:buNone/>
              <a:tabLst>
                <a:tab pos="450850" algn="l"/>
              </a:tabLst>
            </a:pPr>
            <a:endParaRPr lang="pl-PL" b="1" dirty="0"/>
          </a:p>
          <a:p>
            <a:pPr marL="0" indent="0" algn="just">
              <a:buNone/>
              <a:tabLst>
                <a:tab pos="450850" algn="l"/>
              </a:tabLst>
            </a:pPr>
            <a:r>
              <a:rPr lang="pl-PL" dirty="0" err="1"/>
              <a:t>If</a:t>
            </a:r>
            <a:r>
              <a:rPr lang="pl-PL" dirty="0"/>
              <a:t> </a:t>
            </a:r>
            <a:r>
              <a:rPr lang="pl-PL" dirty="0" err="1"/>
              <a:t>after</a:t>
            </a:r>
            <a:r>
              <a:rPr lang="pl-PL" dirty="0"/>
              <a:t> </a:t>
            </a:r>
            <a:r>
              <a:rPr lang="pl-PL" b="1" dirty="0" err="1"/>
              <a:t>deducting</a:t>
            </a:r>
            <a:r>
              <a:rPr lang="pl-PL" b="1" dirty="0"/>
              <a:t> </a:t>
            </a:r>
            <a:r>
              <a:rPr lang="pl-PL" dirty="0" err="1"/>
              <a:t>costs</a:t>
            </a:r>
            <a:r>
              <a:rPr lang="pl-PL" dirty="0"/>
              <a:t> of:</a:t>
            </a:r>
          </a:p>
          <a:p>
            <a:pPr marL="0" indent="0" algn="just">
              <a:buNone/>
              <a:tabLst>
                <a:tab pos="450850" algn="l"/>
              </a:tabLst>
            </a:pPr>
            <a:endParaRPr lang="pl-PL" dirty="0"/>
          </a:p>
          <a:p>
            <a:pPr marL="0" indent="0" algn="just">
              <a:buNone/>
              <a:tabLst>
                <a:tab pos="450850" algn="l"/>
              </a:tabLst>
            </a:pPr>
            <a:r>
              <a:rPr lang="pl-PL" dirty="0"/>
              <a:t>1. </a:t>
            </a:r>
            <a:r>
              <a:rPr lang="pl-PL" dirty="0" err="1"/>
              <a:t>housing</a:t>
            </a:r>
            <a:r>
              <a:rPr lang="pl-PL" dirty="0"/>
              <a:t> (rent + utilities), and</a:t>
            </a:r>
          </a:p>
          <a:p>
            <a:pPr marL="0" indent="0" algn="just">
              <a:buNone/>
              <a:tabLst>
                <a:tab pos="450850" algn="l"/>
              </a:tabLst>
            </a:pPr>
            <a:r>
              <a:rPr lang="pl-PL" dirty="0"/>
              <a:t>2. </a:t>
            </a:r>
            <a:r>
              <a:rPr lang="pl-PL" dirty="0" err="1"/>
              <a:t>studies</a:t>
            </a:r>
            <a:r>
              <a:rPr lang="pl-PL" dirty="0"/>
              <a:t> (in </a:t>
            </a:r>
            <a:r>
              <a:rPr lang="pl-PL" dirty="0" err="1"/>
              <a:t>practice</a:t>
            </a:r>
            <a:r>
              <a:rPr lang="pl-PL" dirty="0"/>
              <a:t> for 3 </a:t>
            </a:r>
            <a:r>
              <a:rPr lang="pl-PL" dirty="0" err="1"/>
              <a:t>semesters</a:t>
            </a:r>
            <a:r>
              <a:rPr lang="pl-PL" dirty="0"/>
              <a:t>), and</a:t>
            </a:r>
          </a:p>
          <a:p>
            <a:pPr marL="0" indent="0" algn="just">
              <a:buNone/>
              <a:tabLst>
                <a:tab pos="450850" algn="l"/>
              </a:tabLst>
            </a:pPr>
            <a:r>
              <a:rPr lang="pl-PL" dirty="0"/>
              <a:t>3. return to </a:t>
            </a:r>
            <a:r>
              <a:rPr lang="pl-PL" dirty="0" err="1"/>
              <a:t>your</a:t>
            </a:r>
            <a:r>
              <a:rPr lang="pl-PL" dirty="0"/>
              <a:t> country (200 PLN </a:t>
            </a:r>
            <a:r>
              <a:rPr lang="pl-PL" dirty="0" err="1"/>
              <a:t>if</a:t>
            </a:r>
            <a:r>
              <a:rPr lang="pl-PL" dirty="0"/>
              <a:t> from a </a:t>
            </a:r>
            <a:r>
              <a:rPr lang="pl-PL" dirty="0" err="1"/>
              <a:t>neighbouring</a:t>
            </a:r>
            <a:r>
              <a:rPr lang="pl-PL" dirty="0"/>
              <a:t> country, 500 PLN </a:t>
            </a:r>
            <a:r>
              <a:rPr lang="pl-PL" dirty="0" err="1"/>
              <a:t>if</a:t>
            </a:r>
            <a:r>
              <a:rPr lang="pl-PL" dirty="0"/>
              <a:t> from EU, </a:t>
            </a:r>
            <a:r>
              <a:rPr lang="pl-PL" dirty="0" err="1"/>
              <a:t>Switzerland</a:t>
            </a:r>
            <a:r>
              <a:rPr lang="pl-PL" dirty="0"/>
              <a:t>, </a:t>
            </a:r>
            <a:r>
              <a:rPr lang="pl-PL" dirty="0" err="1"/>
              <a:t>Norway</a:t>
            </a:r>
            <a:r>
              <a:rPr lang="pl-PL" dirty="0"/>
              <a:t>, Lichtenstein, </a:t>
            </a:r>
            <a:r>
              <a:rPr lang="pl-PL" dirty="0" err="1"/>
              <a:t>Iceland</a:t>
            </a:r>
            <a:r>
              <a:rPr lang="pl-PL" dirty="0"/>
              <a:t>, 2500 PLN </a:t>
            </a:r>
            <a:r>
              <a:rPr lang="pl-PL" dirty="0" err="1"/>
              <a:t>other</a:t>
            </a:r>
            <a:r>
              <a:rPr lang="pl-PL" dirty="0"/>
              <a:t>),</a:t>
            </a:r>
          </a:p>
          <a:p>
            <a:pPr marL="0" indent="0" algn="just">
              <a:buNone/>
              <a:tabLst>
                <a:tab pos="450850" algn="l"/>
              </a:tabLst>
            </a:pPr>
            <a:r>
              <a:rPr lang="pl-PL" dirty="0" err="1"/>
              <a:t>you</a:t>
            </a:r>
            <a:r>
              <a:rPr lang="pl-PL" dirty="0"/>
              <a:t> </a:t>
            </a:r>
            <a:r>
              <a:rPr lang="pl-PL" dirty="0" err="1"/>
              <a:t>still</a:t>
            </a:r>
            <a:r>
              <a:rPr lang="pl-PL" dirty="0"/>
              <a:t> </a:t>
            </a:r>
            <a:r>
              <a:rPr lang="pl-PL" b="1" dirty="0" err="1"/>
              <a:t>have</a:t>
            </a:r>
            <a:r>
              <a:rPr lang="pl-PL" dirty="0"/>
              <a:t> </a:t>
            </a:r>
            <a:r>
              <a:rPr lang="pl-PL" b="1" dirty="0" err="1"/>
              <a:t>more</a:t>
            </a:r>
            <a:r>
              <a:rPr lang="pl-PL" b="1" dirty="0"/>
              <a:t> </a:t>
            </a:r>
            <a:r>
              <a:rPr lang="pl-PL" b="1" dirty="0" err="1"/>
              <a:t>than</a:t>
            </a:r>
            <a:r>
              <a:rPr lang="pl-PL" b="1" dirty="0"/>
              <a:t> 701 PLN/</a:t>
            </a:r>
            <a:r>
              <a:rPr lang="pl-PL" b="1" dirty="0" err="1"/>
              <a:t>month</a:t>
            </a:r>
            <a:r>
              <a:rPr lang="pl-PL" b="1" dirty="0"/>
              <a:t> (</a:t>
            </a:r>
            <a:r>
              <a:rPr lang="pl-PL" b="1" dirty="0" err="1"/>
              <a:t>if</a:t>
            </a:r>
            <a:r>
              <a:rPr lang="pl-PL" b="1" dirty="0"/>
              <a:t> </a:t>
            </a:r>
            <a:r>
              <a:rPr lang="pl-PL" b="1" dirty="0" err="1"/>
              <a:t>you</a:t>
            </a:r>
            <a:r>
              <a:rPr lang="pl-PL" b="1" dirty="0"/>
              <a:t> live </a:t>
            </a:r>
            <a:r>
              <a:rPr lang="pl-PL" b="1" dirty="0" err="1"/>
              <a:t>alone</a:t>
            </a:r>
            <a:r>
              <a:rPr lang="pl-PL" b="1" dirty="0"/>
              <a:t>) </a:t>
            </a:r>
            <a:r>
              <a:rPr lang="pl-PL" b="1" dirty="0" err="1"/>
              <a:t>or</a:t>
            </a:r>
            <a:r>
              <a:rPr lang="pl-PL" b="1" dirty="0"/>
              <a:t> 528 PLN/</a:t>
            </a:r>
            <a:r>
              <a:rPr lang="pl-PL" b="1" dirty="0" err="1"/>
              <a:t>each</a:t>
            </a:r>
            <a:r>
              <a:rPr lang="pl-PL" b="1" dirty="0"/>
              <a:t> </a:t>
            </a:r>
            <a:r>
              <a:rPr lang="pl-PL" b="1" dirty="0" err="1"/>
              <a:t>member</a:t>
            </a:r>
            <a:r>
              <a:rPr lang="pl-PL" b="1" dirty="0"/>
              <a:t> of </a:t>
            </a:r>
            <a:r>
              <a:rPr lang="pl-PL" b="1" dirty="0" err="1"/>
              <a:t>your</a:t>
            </a:r>
            <a:r>
              <a:rPr lang="pl-PL" b="1" dirty="0"/>
              <a:t> family/</a:t>
            </a:r>
            <a:r>
              <a:rPr lang="pl-PL" b="1" dirty="0" err="1"/>
              <a:t>month</a:t>
            </a:r>
            <a:r>
              <a:rPr lang="pl-PL" b="1" dirty="0"/>
              <a:t> </a:t>
            </a:r>
          </a:p>
          <a:p>
            <a:pPr marL="0" indent="0" algn="just">
              <a:buNone/>
              <a:tabLst>
                <a:tab pos="450850" algn="l"/>
              </a:tabLst>
            </a:pPr>
            <a:r>
              <a:rPr lang="pl-PL" altLang="pl-PL" dirty="0">
                <a:solidFill>
                  <a:srgbClr val="FF0000"/>
                </a:solidFill>
                <a:latin typeface="Arial Unicode MS"/>
              </a:rPr>
              <a:t>ATTENTION! From 2022: PLN 776 (single person), PLN 600 (for </a:t>
            </a:r>
            <a:r>
              <a:rPr lang="pl-PL" altLang="pl-PL" dirty="0" err="1">
                <a:solidFill>
                  <a:srgbClr val="FF0000"/>
                </a:solidFill>
                <a:latin typeface="Arial Unicode MS"/>
              </a:rPr>
              <a:t>each</a:t>
            </a:r>
            <a:r>
              <a:rPr lang="pl-PL" altLang="pl-PL" dirty="0">
                <a:solidFill>
                  <a:srgbClr val="FF0000"/>
                </a:solidFill>
                <a:latin typeface="Arial Unicode MS"/>
              </a:rPr>
              <a:t> family </a:t>
            </a:r>
            <a:r>
              <a:rPr lang="pl-PL" altLang="pl-PL" dirty="0" err="1">
                <a:solidFill>
                  <a:srgbClr val="FF0000"/>
                </a:solidFill>
                <a:latin typeface="Arial Unicode MS"/>
              </a:rPr>
              <a:t>member</a:t>
            </a:r>
            <a:r>
              <a:rPr lang="pl-PL" altLang="pl-PL" dirty="0">
                <a:solidFill>
                  <a:srgbClr val="FF0000"/>
                </a:solidFill>
                <a:latin typeface="Arial Unicode MS"/>
              </a:rPr>
              <a:t>)</a:t>
            </a:r>
            <a:endParaRPr lang="pl-PL" altLang="pl-PL" sz="5400" dirty="0">
              <a:solidFill>
                <a:srgbClr val="FF0000"/>
              </a:solidFill>
              <a:latin typeface="Arial" panose="020B0604020202020204" pitchFamily="34" charset="0"/>
            </a:endParaRPr>
          </a:p>
          <a:p>
            <a:pPr marL="0" indent="0" algn="just">
              <a:buNone/>
              <a:tabLst>
                <a:tab pos="450850" algn="l"/>
              </a:tabLst>
            </a:pPr>
            <a:endParaRPr lang="pl-PL" b="1" dirty="0"/>
          </a:p>
          <a:p>
            <a:pPr marL="0" indent="0" algn="just">
              <a:buNone/>
              <a:tabLst>
                <a:tab pos="450850" algn="l"/>
              </a:tabLst>
            </a:pPr>
            <a:endParaRPr lang="pl-PL" b="1" dirty="0"/>
          </a:p>
          <a:p>
            <a:pPr marL="0" indent="0" algn="just">
              <a:buNone/>
              <a:tabLst>
                <a:tab pos="450850" algn="l"/>
              </a:tabLst>
            </a:pPr>
            <a:endParaRPr lang="pl-PL" dirty="0"/>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spTree>
    <p:extLst>
      <p:ext uri="{BB962C8B-B14F-4D97-AF65-F5344CB8AC3E}">
        <p14:creationId xmlns:p14="http://schemas.microsoft.com/office/powerpoint/2010/main" val="3920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cxnSp>
        <p:nvCxnSpPr>
          <p:cNvPr id="6" name="Łącznik prosty 5">
            <a:extLst>
              <a:ext uri="{FF2B5EF4-FFF2-40B4-BE49-F238E27FC236}">
                <a16:creationId xmlns:a16="http://schemas.microsoft.com/office/drawing/2014/main" id="{1969ABB2-822E-4F08-BABE-EF4B33EC173C}"/>
              </a:ext>
            </a:extLst>
          </p:cNvPr>
          <p:cNvCxnSpPr/>
          <p:nvPr/>
        </p:nvCxnSpPr>
        <p:spPr>
          <a:xfrm>
            <a:off x="6096000" y="1690688"/>
            <a:ext cx="0" cy="46440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ymbol zastępczy zawartości 2">
            <a:extLst>
              <a:ext uri="{FF2B5EF4-FFF2-40B4-BE49-F238E27FC236}">
                <a16:creationId xmlns:a16="http://schemas.microsoft.com/office/drawing/2014/main" id="{1611A806-34CF-4383-8C8B-2714E725C962}"/>
              </a:ext>
            </a:extLst>
          </p:cNvPr>
          <p:cNvSpPr txBox="1">
            <a:spLocks/>
          </p:cNvSpPr>
          <p:nvPr/>
        </p:nvSpPr>
        <p:spPr>
          <a:xfrm>
            <a:off x="838200" y="1837019"/>
            <a:ext cx="4967067"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b="1" dirty="0"/>
              <a:t>CASE STUDY</a:t>
            </a:r>
          </a:p>
          <a:p>
            <a:pPr marL="0" indent="0">
              <a:buFont typeface="Arial" panose="020B0604020202020204" pitchFamily="34" charset="0"/>
              <a:buNone/>
            </a:pPr>
            <a:r>
              <a:rPr lang="pl-PL" b="1" dirty="0"/>
              <a:t>How much </a:t>
            </a:r>
            <a:r>
              <a:rPr lang="pl-PL" b="1" dirty="0" err="1"/>
              <a:t>money</a:t>
            </a:r>
            <a:r>
              <a:rPr lang="pl-PL" b="1" dirty="0"/>
              <a:t> do </a:t>
            </a:r>
            <a:r>
              <a:rPr lang="pl-PL" b="1" dirty="0" err="1"/>
              <a:t>you</a:t>
            </a:r>
            <a:r>
              <a:rPr lang="pl-PL" b="1" dirty="0"/>
              <a:t> </a:t>
            </a:r>
            <a:r>
              <a:rPr lang="pl-PL" b="1" dirty="0" err="1"/>
              <a:t>need</a:t>
            </a:r>
            <a:r>
              <a:rPr lang="pl-PL" b="1" dirty="0"/>
              <a:t> to </a:t>
            </a:r>
            <a:r>
              <a:rPr lang="pl-PL" b="1" dirty="0" err="1"/>
              <a:t>have</a:t>
            </a:r>
            <a:r>
              <a:rPr lang="pl-PL" b="1" dirty="0"/>
              <a:t> </a:t>
            </a:r>
            <a:r>
              <a:rPr lang="pl-PL" b="1" dirty="0" err="1"/>
              <a:t>if</a:t>
            </a:r>
            <a:r>
              <a:rPr lang="pl-PL" b="1" dirty="0"/>
              <a:t>:</a:t>
            </a:r>
          </a:p>
          <a:p>
            <a:pPr marL="0" indent="0">
              <a:buFont typeface="Arial" panose="020B0604020202020204" pitchFamily="34" charset="0"/>
              <a:buNone/>
            </a:pPr>
            <a:r>
              <a:rPr lang="pl-PL" dirty="0" err="1"/>
              <a:t>You</a:t>
            </a:r>
            <a:r>
              <a:rPr lang="pl-PL" dirty="0"/>
              <a:t> </a:t>
            </a:r>
            <a:r>
              <a:rPr lang="pl-PL" dirty="0" err="1"/>
              <a:t>are</a:t>
            </a:r>
            <a:r>
              <a:rPr lang="pl-PL" dirty="0"/>
              <a:t> from </a:t>
            </a:r>
            <a:r>
              <a:rPr lang="pl-PL" dirty="0" err="1"/>
              <a:t>Ukraine</a:t>
            </a:r>
            <a:r>
              <a:rPr lang="pl-PL" dirty="0"/>
              <a:t> and live </a:t>
            </a:r>
            <a:r>
              <a:rPr lang="pl-PL" dirty="0" err="1"/>
              <a:t>alone</a:t>
            </a:r>
            <a:r>
              <a:rPr lang="pl-PL" dirty="0"/>
              <a:t>. </a:t>
            </a:r>
            <a:r>
              <a:rPr lang="pl-PL" dirty="0" err="1"/>
              <a:t>You</a:t>
            </a:r>
            <a:r>
              <a:rPr lang="pl-PL" dirty="0"/>
              <a:t> </a:t>
            </a:r>
            <a:r>
              <a:rPr lang="pl-PL" dirty="0" err="1"/>
              <a:t>are</a:t>
            </a:r>
            <a:r>
              <a:rPr lang="pl-PL" dirty="0"/>
              <a:t> to </a:t>
            </a:r>
            <a:r>
              <a:rPr lang="pl-PL" dirty="0" err="1"/>
              <a:t>graduate</a:t>
            </a:r>
            <a:r>
              <a:rPr lang="pl-PL" dirty="0"/>
              <a:t> in </a:t>
            </a:r>
            <a:r>
              <a:rPr lang="pl-PL" dirty="0" err="1"/>
              <a:t>June</a:t>
            </a:r>
            <a:r>
              <a:rPr lang="pl-PL" dirty="0"/>
              <a:t> 2023 (</a:t>
            </a:r>
            <a:r>
              <a:rPr lang="pl-PL" dirty="0" err="1"/>
              <a:t>you</a:t>
            </a:r>
            <a:r>
              <a:rPr lang="pl-PL" dirty="0"/>
              <a:t> </a:t>
            </a:r>
            <a:r>
              <a:rPr lang="pl-PL" dirty="0" err="1"/>
              <a:t>apply</a:t>
            </a:r>
            <a:r>
              <a:rPr lang="pl-PL" dirty="0"/>
              <a:t> for a </a:t>
            </a:r>
            <a:r>
              <a:rPr lang="pl-PL" dirty="0" err="1"/>
              <a:t>permit</a:t>
            </a:r>
            <a:r>
              <a:rPr lang="pl-PL" dirty="0"/>
              <a:t> </a:t>
            </a:r>
            <a:r>
              <a:rPr lang="pl-PL" dirty="0" err="1"/>
              <a:t>untill</a:t>
            </a:r>
            <a:r>
              <a:rPr lang="pl-PL" dirty="0"/>
              <a:t> </a:t>
            </a:r>
            <a:r>
              <a:rPr lang="pl-PL" dirty="0" err="1"/>
              <a:t>your</a:t>
            </a:r>
            <a:r>
              <a:rPr lang="pl-PL" dirty="0"/>
              <a:t> graduation+3 </a:t>
            </a:r>
            <a:r>
              <a:rPr lang="pl-PL" dirty="0" err="1"/>
              <a:t>months</a:t>
            </a:r>
            <a:r>
              <a:rPr lang="pl-PL" dirty="0"/>
              <a:t> </a:t>
            </a:r>
            <a:r>
              <a:rPr lang="pl-PL" dirty="0">
                <a:sym typeface="Wingdings" panose="05000000000000000000" pitchFamily="2" charset="2"/>
              </a:rPr>
              <a:t> </a:t>
            </a:r>
            <a:r>
              <a:rPr lang="pl-PL" dirty="0" err="1">
                <a:sym typeface="Wingdings" panose="05000000000000000000" pitchFamily="2" charset="2"/>
              </a:rPr>
              <a:t>September</a:t>
            </a:r>
            <a:r>
              <a:rPr lang="pl-PL" dirty="0">
                <a:sym typeface="Wingdings" panose="05000000000000000000" pitchFamily="2" charset="2"/>
              </a:rPr>
              <a:t> 2023)</a:t>
            </a:r>
            <a:r>
              <a:rPr lang="pl-PL" dirty="0"/>
              <a:t>.</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You</a:t>
            </a:r>
            <a:r>
              <a:rPr lang="pl-PL" dirty="0"/>
              <a:t> </a:t>
            </a:r>
            <a:r>
              <a:rPr lang="pl-PL" dirty="0" err="1"/>
              <a:t>paid</a:t>
            </a:r>
            <a:r>
              <a:rPr lang="pl-PL" dirty="0"/>
              <a:t> for one </a:t>
            </a:r>
            <a:r>
              <a:rPr lang="pl-PL" dirty="0" err="1"/>
              <a:t>semester</a:t>
            </a:r>
            <a:r>
              <a:rPr lang="pl-PL" dirty="0"/>
              <a:t>.</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Each</a:t>
            </a:r>
            <a:r>
              <a:rPr lang="pl-PL" dirty="0"/>
              <a:t> </a:t>
            </a:r>
            <a:r>
              <a:rPr lang="pl-PL" dirty="0" err="1"/>
              <a:t>semester</a:t>
            </a:r>
            <a:r>
              <a:rPr lang="pl-PL" dirty="0"/>
              <a:t> </a:t>
            </a:r>
            <a:r>
              <a:rPr lang="pl-PL" dirty="0" err="1"/>
              <a:t>costs</a:t>
            </a:r>
            <a:r>
              <a:rPr lang="pl-PL" dirty="0"/>
              <a:t> 7000 PLN. </a:t>
            </a:r>
            <a:r>
              <a:rPr lang="pl-PL" dirty="0" err="1"/>
              <a:t>You</a:t>
            </a:r>
            <a:r>
              <a:rPr lang="pl-PL" dirty="0"/>
              <a:t> </a:t>
            </a:r>
            <a:r>
              <a:rPr lang="pl-PL" dirty="0" err="1"/>
              <a:t>pay</a:t>
            </a:r>
            <a:r>
              <a:rPr lang="pl-PL" dirty="0"/>
              <a:t> rent and utilities </a:t>
            </a:r>
            <a:r>
              <a:rPr lang="pl-PL" dirty="0" err="1"/>
              <a:t>at</a:t>
            </a:r>
            <a:r>
              <a:rPr lang="pl-PL" dirty="0"/>
              <a:t> the </a:t>
            </a:r>
            <a:r>
              <a:rPr lang="pl-PL" dirty="0" err="1"/>
              <a:t>amount</a:t>
            </a:r>
            <a:r>
              <a:rPr lang="pl-PL" dirty="0"/>
              <a:t> of 1000 PLN. </a:t>
            </a:r>
            <a:endParaRPr lang="pl-PL" b="1" dirty="0">
              <a:highlight>
                <a:srgbClr val="FFFF00"/>
              </a:highlight>
            </a:endParaRPr>
          </a:p>
        </p:txBody>
      </p:sp>
      <p:graphicFrame>
        <p:nvGraphicFramePr>
          <p:cNvPr id="20" name="Symbol zastępczy zawartości 19">
            <a:extLst>
              <a:ext uri="{FF2B5EF4-FFF2-40B4-BE49-F238E27FC236}">
                <a16:creationId xmlns:a16="http://schemas.microsoft.com/office/drawing/2014/main" id="{667F5EA4-30D5-483E-BCEA-E9368E35FC95}"/>
              </a:ext>
            </a:extLst>
          </p:cNvPr>
          <p:cNvGraphicFramePr>
            <a:graphicFrameLocks noGrp="1"/>
          </p:cNvGraphicFramePr>
          <p:nvPr>
            <p:ph sz="half" idx="2"/>
            <p:extLst>
              <p:ext uri="{D42A27DB-BD31-4B8C-83A1-F6EECF244321}">
                <p14:modId xmlns:p14="http://schemas.microsoft.com/office/powerpoint/2010/main" val="220492980"/>
              </p:ext>
            </p:extLst>
          </p:nvPr>
        </p:nvGraphicFramePr>
        <p:xfrm>
          <a:off x="6172200" y="1825623"/>
          <a:ext cx="5181600" cy="4089749"/>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313423924"/>
                    </a:ext>
                  </a:extLst>
                </a:gridCol>
                <a:gridCol w="1295400">
                  <a:extLst>
                    <a:ext uri="{9D8B030D-6E8A-4147-A177-3AD203B41FA5}">
                      <a16:colId xmlns:a16="http://schemas.microsoft.com/office/drawing/2014/main" val="2452784651"/>
                    </a:ext>
                  </a:extLst>
                </a:gridCol>
                <a:gridCol w="1295400">
                  <a:extLst>
                    <a:ext uri="{9D8B030D-6E8A-4147-A177-3AD203B41FA5}">
                      <a16:colId xmlns:a16="http://schemas.microsoft.com/office/drawing/2014/main" val="1505038031"/>
                    </a:ext>
                  </a:extLst>
                </a:gridCol>
                <a:gridCol w="1295400">
                  <a:extLst>
                    <a:ext uri="{9D8B030D-6E8A-4147-A177-3AD203B41FA5}">
                      <a16:colId xmlns:a16="http://schemas.microsoft.com/office/drawing/2014/main" val="624327007"/>
                    </a:ext>
                  </a:extLst>
                </a:gridCol>
              </a:tblGrid>
              <a:tr h="524487">
                <a:tc>
                  <a:txBody>
                    <a:bodyPr/>
                    <a:lstStyle/>
                    <a:p>
                      <a:endParaRPr lang="pl-PL" dirty="0"/>
                    </a:p>
                  </a:txBody>
                  <a:tcPr/>
                </a:tc>
                <a:tc>
                  <a:txBody>
                    <a:bodyPr/>
                    <a:lstStyle/>
                    <a:p>
                      <a:pPr algn="l" fontAlgn="b"/>
                      <a:r>
                        <a:rPr lang="pl-PL" sz="1400" b="1" i="0" u="none" strike="noStrike" dirty="0">
                          <a:solidFill>
                            <a:srgbClr val="000000"/>
                          </a:solidFill>
                          <a:effectLst/>
                          <a:latin typeface="Calibri" panose="020F0502020204030204" pitchFamily="34" charset="0"/>
                        </a:rPr>
                        <a:t>AMOUNT</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NO. OF</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TOTAL</a:t>
                      </a:r>
                    </a:p>
                  </a:txBody>
                  <a:tcPr marL="7620" marR="7620" marT="7620" marB="0" anchor="b"/>
                </a:tc>
                <a:extLst>
                  <a:ext uri="{0D108BD9-81ED-4DB2-BD59-A6C34878D82A}">
                    <a16:rowId xmlns:a16="http://schemas.microsoft.com/office/drawing/2014/main" val="3845194445"/>
                  </a:ext>
                </a:extLst>
              </a:tr>
              <a:tr h="934266">
                <a:tc>
                  <a:txBody>
                    <a:bodyPr/>
                    <a:lstStyle/>
                    <a:p>
                      <a:pPr algn="l" fontAlgn="b"/>
                      <a:r>
                        <a:rPr lang="pl-PL" sz="1200" b="1" i="0" u="none" strike="noStrike" dirty="0">
                          <a:solidFill>
                            <a:srgbClr val="000000"/>
                          </a:solidFill>
                          <a:effectLst/>
                          <a:latin typeface="Calibri" panose="020F0502020204030204" pitchFamily="34" charset="0"/>
                        </a:rPr>
                        <a:t>HOUSING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1 000</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1851706043"/>
                  </a:ext>
                </a:extLst>
              </a:tr>
              <a:tr h="1057535">
                <a:tc>
                  <a:txBody>
                    <a:bodyPr/>
                    <a:lstStyle/>
                    <a:p>
                      <a:pPr algn="l" fontAlgn="b"/>
                      <a:r>
                        <a:rPr lang="pl-PL" sz="1200" b="1" i="0" u="none" strike="noStrike" dirty="0">
                          <a:solidFill>
                            <a:srgbClr val="000000"/>
                          </a:solidFill>
                          <a:effectLst/>
                          <a:latin typeface="Calibri" panose="020F0502020204030204" pitchFamily="34" charset="0"/>
                        </a:rPr>
                        <a:t>TUITION</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7 000</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1976643319"/>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RETURN</a:t>
                      </a:r>
                    </a:p>
                  </a:txBody>
                  <a:tcPr marL="7620" marR="7620" marT="7620" marB="0" anchor="b"/>
                </a:tc>
                <a:tc>
                  <a:txBody>
                    <a:bodyPr/>
                    <a:lstStyle/>
                    <a:p>
                      <a:pPr algn="r" fontAlgn="b"/>
                      <a:r>
                        <a:rPr lang="pl-PL" sz="1400" b="1" i="0" u="none" strike="noStrike">
                          <a:solidFill>
                            <a:srgbClr val="000000"/>
                          </a:solidFill>
                          <a:effectLst/>
                          <a:latin typeface="Calibri" panose="020F0502020204030204" pitchFamily="34" charset="0"/>
                        </a:rPr>
                        <a:t>200</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363836210"/>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LIVING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701</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348332632"/>
                  </a:ext>
                </a:extLst>
              </a:tr>
              <a:tr h="524487">
                <a:tc>
                  <a:txBody>
                    <a:bodyPr/>
                    <a:lstStyle/>
                    <a:p>
                      <a:pPr algn="r" fontAlgn="b"/>
                      <a:endParaRPr lang="pl-PL" sz="1100" b="0" i="0" u="none" strike="noStrike" dirty="0">
                        <a:solidFill>
                          <a:srgbClr val="000000"/>
                        </a:solidFill>
                        <a:effectLst/>
                        <a:latin typeface="Calibri" panose="020F0502020204030204" pitchFamily="34" charset="0"/>
                      </a:endParaRPr>
                    </a:p>
                  </a:txBody>
                  <a:tcPr marL="7620" marR="7620" marT="7620" marB="0" anchor="b"/>
                </a:tc>
                <a:tc>
                  <a:txBody>
                    <a:bodyPr/>
                    <a:lstStyle/>
                    <a:p>
                      <a:endParaRPr lang="pl-PL" sz="1400"/>
                    </a:p>
                  </a:txBody>
                  <a:tcPr/>
                </a:tc>
                <a:tc>
                  <a:txBody>
                    <a:bodyPr/>
                    <a:lstStyle/>
                    <a:p>
                      <a:r>
                        <a:rPr lang="pl-PL" sz="1400" b="1" dirty="0"/>
                        <a:t>SUM:</a:t>
                      </a:r>
                    </a:p>
                  </a:txBody>
                  <a:tcPr/>
                </a:tc>
                <a:tc>
                  <a:txBody>
                    <a:bodyPr/>
                    <a:lstStyle/>
                    <a:p>
                      <a:endParaRPr lang="pl-PL" sz="1400" b="1" dirty="0"/>
                    </a:p>
                  </a:txBody>
                  <a:tcPr/>
                </a:tc>
                <a:extLst>
                  <a:ext uri="{0D108BD9-81ED-4DB2-BD59-A6C34878D82A}">
                    <a16:rowId xmlns:a16="http://schemas.microsoft.com/office/drawing/2014/main" val="1504103990"/>
                  </a:ext>
                </a:extLst>
              </a:tr>
            </a:tbl>
          </a:graphicData>
        </a:graphic>
      </p:graphicFrame>
    </p:spTree>
    <p:extLst>
      <p:ext uri="{BB962C8B-B14F-4D97-AF65-F5344CB8AC3E}">
        <p14:creationId xmlns:p14="http://schemas.microsoft.com/office/powerpoint/2010/main" val="14686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98652D-08D0-46B3-B08C-18A45CBF3662}"/>
              </a:ext>
            </a:extLst>
          </p:cNvPr>
          <p:cNvSpPr>
            <a:spLocks noGrp="1"/>
          </p:cNvSpPr>
          <p:nvPr>
            <p:ph type="title"/>
          </p:nvPr>
        </p:nvSpPr>
        <p:spPr/>
        <p:txBody>
          <a:bodyPr/>
          <a:lstStyle/>
          <a:p>
            <a:r>
              <a:rPr lang="pl-PL" dirty="0">
                <a:solidFill>
                  <a:srgbClr val="C00000"/>
                </a:solidFill>
              </a:rPr>
              <a:t>TEMPORARY RESIDENCE PERMIT</a:t>
            </a:r>
            <a:endParaRPr lang="en-US" dirty="0">
              <a:solidFill>
                <a:srgbClr val="C00000"/>
              </a:solidFill>
            </a:endParaRPr>
          </a:p>
        </p:txBody>
      </p:sp>
      <p:pic>
        <p:nvPicPr>
          <p:cNvPr id="9" name="Obraz 8">
            <a:extLst>
              <a:ext uri="{FF2B5EF4-FFF2-40B4-BE49-F238E27FC236}">
                <a16:creationId xmlns:a16="http://schemas.microsoft.com/office/drawing/2014/main" id="{78310E42-9DFF-4AFA-8D08-001DF4628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03080" y="567424"/>
            <a:ext cx="1950720" cy="749808"/>
          </a:xfrm>
          <a:prstGeom prst="rect">
            <a:avLst/>
          </a:prstGeom>
        </p:spPr>
      </p:pic>
      <p:cxnSp>
        <p:nvCxnSpPr>
          <p:cNvPr id="6" name="Łącznik prosty 5">
            <a:extLst>
              <a:ext uri="{FF2B5EF4-FFF2-40B4-BE49-F238E27FC236}">
                <a16:creationId xmlns:a16="http://schemas.microsoft.com/office/drawing/2014/main" id="{1969ABB2-822E-4F08-BABE-EF4B33EC173C}"/>
              </a:ext>
            </a:extLst>
          </p:cNvPr>
          <p:cNvCxnSpPr/>
          <p:nvPr/>
        </p:nvCxnSpPr>
        <p:spPr>
          <a:xfrm>
            <a:off x="6096000" y="1690688"/>
            <a:ext cx="0" cy="46440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ymbol zastępczy zawartości 2">
            <a:extLst>
              <a:ext uri="{FF2B5EF4-FFF2-40B4-BE49-F238E27FC236}">
                <a16:creationId xmlns:a16="http://schemas.microsoft.com/office/drawing/2014/main" id="{1611A806-34CF-4383-8C8B-2714E725C962}"/>
              </a:ext>
            </a:extLst>
          </p:cNvPr>
          <p:cNvSpPr txBox="1">
            <a:spLocks/>
          </p:cNvSpPr>
          <p:nvPr/>
        </p:nvSpPr>
        <p:spPr>
          <a:xfrm>
            <a:off x="838200" y="1837019"/>
            <a:ext cx="4967067"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b="1" dirty="0"/>
              <a:t>CASE STUDY</a:t>
            </a:r>
          </a:p>
          <a:p>
            <a:pPr marL="0" indent="0">
              <a:buFont typeface="Arial" panose="020B0604020202020204" pitchFamily="34" charset="0"/>
              <a:buNone/>
            </a:pPr>
            <a:r>
              <a:rPr lang="pl-PL" b="1" dirty="0"/>
              <a:t>How much </a:t>
            </a:r>
            <a:r>
              <a:rPr lang="pl-PL" b="1" dirty="0" err="1"/>
              <a:t>money</a:t>
            </a:r>
            <a:r>
              <a:rPr lang="pl-PL" b="1" dirty="0"/>
              <a:t> do </a:t>
            </a:r>
            <a:r>
              <a:rPr lang="pl-PL" b="1" dirty="0" err="1"/>
              <a:t>you</a:t>
            </a:r>
            <a:r>
              <a:rPr lang="pl-PL" b="1" dirty="0"/>
              <a:t> </a:t>
            </a:r>
            <a:r>
              <a:rPr lang="pl-PL" b="1" dirty="0" err="1"/>
              <a:t>need</a:t>
            </a:r>
            <a:r>
              <a:rPr lang="pl-PL" b="1" dirty="0"/>
              <a:t> to </a:t>
            </a:r>
            <a:r>
              <a:rPr lang="pl-PL" b="1" dirty="0" err="1"/>
              <a:t>have</a:t>
            </a:r>
            <a:r>
              <a:rPr lang="pl-PL" b="1" dirty="0"/>
              <a:t> </a:t>
            </a:r>
            <a:r>
              <a:rPr lang="pl-PL" b="1" dirty="0" err="1"/>
              <a:t>if</a:t>
            </a:r>
            <a:r>
              <a:rPr lang="pl-PL" b="1" dirty="0"/>
              <a:t>:</a:t>
            </a:r>
          </a:p>
          <a:p>
            <a:pPr marL="0" indent="0">
              <a:buFont typeface="Arial" panose="020B0604020202020204" pitchFamily="34" charset="0"/>
              <a:buNone/>
            </a:pPr>
            <a:r>
              <a:rPr lang="pl-PL" dirty="0" err="1"/>
              <a:t>You</a:t>
            </a:r>
            <a:r>
              <a:rPr lang="pl-PL" dirty="0"/>
              <a:t> </a:t>
            </a:r>
            <a:r>
              <a:rPr lang="pl-PL" dirty="0" err="1"/>
              <a:t>are</a:t>
            </a:r>
            <a:r>
              <a:rPr lang="pl-PL" dirty="0"/>
              <a:t> from </a:t>
            </a:r>
            <a:r>
              <a:rPr lang="pl-PL" dirty="0" err="1"/>
              <a:t>Ukraine</a:t>
            </a:r>
            <a:r>
              <a:rPr lang="pl-PL" dirty="0"/>
              <a:t> and live </a:t>
            </a:r>
            <a:r>
              <a:rPr lang="pl-PL" dirty="0" err="1"/>
              <a:t>alone</a:t>
            </a:r>
            <a:r>
              <a:rPr lang="pl-PL" dirty="0"/>
              <a:t>. </a:t>
            </a:r>
            <a:r>
              <a:rPr lang="pl-PL" dirty="0" err="1"/>
              <a:t>You</a:t>
            </a:r>
            <a:r>
              <a:rPr lang="pl-PL" dirty="0"/>
              <a:t> </a:t>
            </a:r>
            <a:r>
              <a:rPr lang="pl-PL" dirty="0" err="1"/>
              <a:t>are</a:t>
            </a:r>
            <a:r>
              <a:rPr lang="pl-PL" dirty="0"/>
              <a:t> to </a:t>
            </a:r>
            <a:r>
              <a:rPr lang="pl-PL" dirty="0" err="1"/>
              <a:t>graduate</a:t>
            </a:r>
            <a:r>
              <a:rPr lang="pl-PL" dirty="0"/>
              <a:t> in </a:t>
            </a:r>
            <a:r>
              <a:rPr lang="pl-PL" dirty="0" err="1"/>
              <a:t>June</a:t>
            </a:r>
            <a:r>
              <a:rPr lang="pl-PL" dirty="0"/>
              <a:t> 2023 (</a:t>
            </a:r>
            <a:r>
              <a:rPr lang="pl-PL" dirty="0" err="1"/>
              <a:t>you</a:t>
            </a:r>
            <a:r>
              <a:rPr lang="pl-PL" dirty="0"/>
              <a:t> </a:t>
            </a:r>
            <a:r>
              <a:rPr lang="pl-PL" dirty="0" err="1"/>
              <a:t>apply</a:t>
            </a:r>
            <a:r>
              <a:rPr lang="pl-PL" dirty="0"/>
              <a:t> for a </a:t>
            </a:r>
            <a:r>
              <a:rPr lang="pl-PL" dirty="0" err="1"/>
              <a:t>permit</a:t>
            </a:r>
            <a:r>
              <a:rPr lang="pl-PL" dirty="0"/>
              <a:t> </a:t>
            </a:r>
            <a:r>
              <a:rPr lang="pl-PL" dirty="0" err="1"/>
              <a:t>untill</a:t>
            </a:r>
            <a:r>
              <a:rPr lang="pl-PL" dirty="0"/>
              <a:t> </a:t>
            </a:r>
            <a:r>
              <a:rPr lang="pl-PL" dirty="0" err="1"/>
              <a:t>your</a:t>
            </a:r>
            <a:r>
              <a:rPr lang="pl-PL" dirty="0"/>
              <a:t> graduation+3 </a:t>
            </a:r>
            <a:r>
              <a:rPr lang="pl-PL" dirty="0" err="1"/>
              <a:t>months</a:t>
            </a:r>
            <a:r>
              <a:rPr lang="pl-PL" dirty="0"/>
              <a:t> </a:t>
            </a:r>
            <a:r>
              <a:rPr lang="pl-PL" dirty="0">
                <a:sym typeface="Wingdings" panose="05000000000000000000" pitchFamily="2" charset="2"/>
              </a:rPr>
              <a:t> </a:t>
            </a:r>
            <a:r>
              <a:rPr lang="pl-PL" dirty="0" err="1">
                <a:sym typeface="Wingdings" panose="05000000000000000000" pitchFamily="2" charset="2"/>
              </a:rPr>
              <a:t>September</a:t>
            </a:r>
            <a:r>
              <a:rPr lang="pl-PL" dirty="0">
                <a:sym typeface="Wingdings" panose="05000000000000000000" pitchFamily="2" charset="2"/>
              </a:rPr>
              <a:t> 2023)</a:t>
            </a:r>
            <a:r>
              <a:rPr lang="pl-PL" dirty="0"/>
              <a:t>.</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You</a:t>
            </a:r>
            <a:r>
              <a:rPr lang="pl-PL" dirty="0"/>
              <a:t> </a:t>
            </a:r>
            <a:r>
              <a:rPr lang="pl-PL" dirty="0" err="1"/>
              <a:t>paid</a:t>
            </a:r>
            <a:r>
              <a:rPr lang="pl-PL" dirty="0"/>
              <a:t> for one </a:t>
            </a:r>
            <a:r>
              <a:rPr lang="pl-PL" dirty="0" err="1"/>
              <a:t>semester</a:t>
            </a:r>
            <a:r>
              <a:rPr lang="pl-PL" dirty="0"/>
              <a:t>. </a:t>
            </a:r>
          </a:p>
          <a:p>
            <a:pPr marL="0" indent="0">
              <a:buFont typeface="Arial" panose="020B0604020202020204" pitchFamily="34" charset="0"/>
              <a:buNone/>
            </a:pPr>
            <a:endParaRPr lang="pl-PL" dirty="0"/>
          </a:p>
          <a:p>
            <a:pPr marL="0" indent="0">
              <a:buFont typeface="Arial" panose="020B0604020202020204" pitchFamily="34" charset="0"/>
              <a:buNone/>
            </a:pPr>
            <a:r>
              <a:rPr lang="pl-PL" dirty="0" err="1"/>
              <a:t>Each</a:t>
            </a:r>
            <a:r>
              <a:rPr lang="pl-PL" dirty="0"/>
              <a:t> </a:t>
            </a:r>
            <a:r>
              <a:rPr lang="pl-PL" dirty="0" err="1"/>
              <a:t>semester</a:t>
            </a:r>
            <a:r>
              <a:rPr lang="pl-PL" dirty="0"/>
              <a:t> </a:t>
            </a:r>
            <a:r>
              <a:rPr lang="pl-PL" dirty="0" err="1"/>
              <a:t>costs</a:t>
            </a:r>
            <a:r>
              <a:rPr lang="pl-PL" dirty="0"/>
              <a:t> 7000 PLN. </a:t>
            </a:r>
            <a:r>
              <a:rPr lang="pl-PL" dirty="0" err="1"/>
              <a:t>You</a:t>
            </a:r>
            <a:r>
              <a:rPr lang="pl-PL" dirty="0"/>
              <a:t> </a:t>
            </a:r>
            <a:r>
              <a:rPr lang="pl-PL" dirty="0" err="1"/>
              <a:t>pay</a:t>
            </a:r>
            <a:r>
              <a:rPr lang="pl-PL" dirty="0"/>
              <a:t> rent and utilities </a:t>
            </a:r>
            <a:r>
              <a:rPr lang="pl-PL" dirty="0" err="1"/>
              <a:t>at</a:t>
            </a:r>
            <a:r>
              <a:rPr lang="pl-PL" dirty="0"/>
              <a:t> the </a:t>
            </a:r>
            <a:r>
              <a:rPr lang="pl-PL" dirty="0" err="1"/>
              <a:t>amount</a:t>
            </a:r>
            <a:r>
              <a:rPr lang="pl-PL" dirty="0"/>
              <a:t> of 1000 PLN. </a:t>
            </a:r>
            <a:endParaRPr lang="pl-PL" b="1" dirty="0">
              <a:highlight>
                <a:srgbClr val="FFFF00"/>
              </a:highlight>
            </a:endParaRPr>
          </a:p>
        </p:txBody>
      </p:sp>
      <p:graphicFrame>
        <p:nvGraphicFramePr>
          <p:cNvPr id="20" name="Symbol zastępczy zawartości 19">
            <a:extLst>
              <a:ext uri="{FF2B5EF4-FFF2-40B4-BE49-F238E27FC236}">
                <a16:creationId xmlns:a16="http://schemas.microsoft.com/office/drawing/2014/main" id="{667F5EA4-30D5-483E-BCEA-E9368E35FC95}"/>
              </a:ext>
            </a:extLst>
          </p:cNvPr>
          <p:cNvGraphicFramePr>
            <a:graphicFrameLocks noGrp="1"/>
          </p:cNvGraphicFramePr>
          <p:nvPr>
            <p:ph sz="half" idx="2"/>
            <p:extLst>
              <p:ext uri="{D42A27DB-BD31-4B8C-83A1-F6EECF244321}">
                <p14:modId xmlns:p14="http://schemas.microsoft.com/office/powerpoint/2010/main" val="3737817359"/>
              </p:ext>
            </p:extLst>
          </p:nvPr>
        </p:nvGraphicFramePr>
        <p:xfrm>
          <a:off x="6172200" y="1825623"/>
          <a:ext cx="5181600" cy="3887003"/>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313423924"/>
                    </a:ext>
                  </a:extLst>
                </a:gridCol>
                <a:gridCol w="1295400">
                  <a:extLst>
                    <a:ext uri="{9D8B030D-6E8A-4147-A177-3AD203B41FA5}">
                      <a16:colId xmlns:a16="http://schemas.microsoft.com/office/drawing/2014/main" val="2452784651"/>
                    </a:ext>
                  </a:extLst>
                </a:gridCol>
                <a:gridCol w="1295400">
                  <a:extLst>
                    <a:ext uri="{9D8B030D-6E8A-4147-A177-3AD203B41FA5}">
                      <a16:colId xmlns:a16="http://schemas.microsoft.com/office/drawing/2014/main" val="1505038031"/>
                    </a:ext>
                  </a:extLst>
                </a:gridCol>
                <a:gridCol w="1295400">
                  <a:extLst>
                    <a:ext uri="{9D8B030D-6E8A-4147-A177-3AD203B41FA5}">
                      <a16:colId xmlns:a16="http://schemas.microsoft.com/office/drawing/2014/main" val="624327007"/>
                    </a:ext>
                  </a:extLst>
                </a:gridCol>
              </a:tblGrid>
              <a:tr h="524487">
                <a:tc>
                  <a:txBody>
                    <a:bodyPr/>
                    <a:lstStyle/>
                    <a:p>
                      <a:endParaRPr lang="pl-PL" dirty="0"/>
                    </a:p>
                  </a:txBody>
                  <a:tcPr/>
                </a:tc>
                <a:tc>
                  <a:txBody>
                    <a:bodyPr/>
                    <a:lstStyle/>
                    <a:p>
                      <a:pPr algn="l" fontAlgn="b"/>
                      <a:r>
                        <a:rPr lang="pl-PL" sz="1400" b="1" i="0" u="none" strike="noStrike" dirty="0">
                          <a:solidFill>
                            <a:srgbClr val="000000"/>
                          </a:solidFill>
                          <a:effectLst/>
                          <a:latin typeface="Calibri" panose="020F0502020204030204" pitchFamily="34" charset="0"/>
                        </a:rPr>
                        <a:t>AMOUNT</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NO. OF</a:t>
                      </a:r>
                    </a:p>
                  </a:txBody>
                  <a:tcPr marL="7620" marR="7620" marT="7620" marB="0" anchor="b"/>
                </a:tc>
                <a:tc>
                  <a:txBody>
                    <a:bodyPr/>
                    <a:lstStyle/>
                    <a:p>
                      <a:pPr algn="l" fontAlgn="b"/>
                      <a:r>
                        <a:rPr lang="pl-PL" sz="1400" b="1" i="0" u="none" strike="noStrike" dirty="0">
                          <a:solidFill>
                            <a:srgbClr val="000000"/>
                          </a:solidFill>
                          <a:effectLst/>
                          <a:latin typeface="Calibri" panose="020F0502020204030204" pitchFamily="34" charset="0"/>
                        </a:rPr>
                        <a:t>TOTAL</a:t>
                      </a:r>
                    </a:p>
                  </a:txBody>
                  <a:tcPr marL="7620" marR="7620" marT="7620" marB="0" anchor="b"/>
                </a:tc>
                <a:extLst>
                  <a:ext uri="{0D108BD9-81ED-4DB2-BD59-A6C34878D82A}">
                    <a16:rowId xmlns:a16="http://schemas.microsoft.com/office/drawing/2014/main" val="3845194445"/>
                  </a:ext>
                </a:extLst>
              </a:tr>
              <a:tr h="579939">
                <a:tc>
                  <a:txBody>
                    <a:bodyPr/>
                    <a:lstStyle/>
                    <a:p>
                      <a:pPr algn="l" fontAlgn="b"/>
                      <a:r>
                        <a:rPr lang="pl-PL" sz="1200" b="1" i="0" u="none" strike="noStrike" dirty="0">
                          <a:solidFill>
                            <a:srgbClr val="000000"/>
                          </a:solidFill>
                          <a:effectLst/>
                          <a:latin typeface="Calibri" panose="020F0502020204030204" pitchFamily="34" charset="0"/>
                        </a:rPr>
                        <a:t>HOUSING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1 000</a:t>
                      </a:r>
                    </a:p>
                  </a:txBody>
                  <a:tcPr marL="7620" marR="7620" marT="762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dirty="0"/>
                        <a:t>23 (11.21 – end of 09.23) </a:t>
                      </a:r>
                    </a:p>
                    <a:p>
                      <a:endParaRPr lang="pl-PL" sz="1400" dirty="0"/>
                    </a:p>
                  </a:txBody>
                  <a:tcPr/>
                </a:tc>
                <a:tc>
                  <a:txBody>
                    <a:bodyPr/>
                    <a:lstStyle/>
                    <a:p>
                      <a:r>
                        <a:rPr lang="pl-PL" sz="1400" dirty="0"/>
                        <a:t>23.000,00 </a:t>
                      </a:r>
                    </a:p>
                  </a:txBody>
                  <a:tcPr/>
                </a:tc>
                <a:extLst>
                  <a:ext uri="{0D108BD9-81ED-4DB2-BD59-A6C34878D82A}">
                    <a16:rowId xmlns:a16="http://schemas.microsoft.com/office/drawing/2014/main" val="1851706043"/>
                  </a:ext>
                </a:extLst>
              </a:tr>
              <a:tr h="1057535">
                <a:tc>
                  <a:txBody>
                    <a:bodyPr/>
                    <a:lstStyle/>
                    <a:p>
                      <a:pPr algn="l" fontAlgn="b"/>
                      <a:r>
                        <a:rPr lang="pl-PL" sz="1200" b="1" i="0" u="none" strike="noStrike" dirty="0">
                          <a:solidFill>
                            <a:srgbClr val="000000"/>
                          </a:solidFill>
                          <a:effectLst/>
                          <a:latin typeface="Calibri" panose="020F0502020204030204" pitchFamily="34" charset="0"/>
                        </a:rPr>
                        <a:t>TUITION</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7 000</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1976643319"/>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RETURN</a:t>
                      </a:r>
                    </a:p>
                  </a:txBody>
                  <a:tcPr marL="7620" marR="7620" marT="7620" marB="0" anchor="b"/>
                </a:tc>
                <a:tc>
                  <a:txBody>
                    <a:bodyPr/>
                    <a:lstStyle/>
                    <a:p>
                      <a:pPr algn="r" fontAlgn="b"/>
                      <a:r>
                        <a:rPr lang="pl-PL" sz="1400" b="1" i="0" u="none" strike="noStrike">
                          <a:solidFill>
                            <a:srgbClr val="000000"/>
                          </a:solidFill>
                          <a:effectLst/>
                          <a:latin typeface="Calibri" panose="020F0502020204030204" pitchFamily="34" charset="0"/>
                        </a:rPr>
                        <a:t>200</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363836210"/>
                  </a:ext>
                </a:extLst>
              </a:tr>
              <a:tr h="524487">
                <a:tc>
                  <a:txBody>
                    <a:bodyPr/>
                    <a:lstStyle/>
                    <a:p>
                      <a:pPr algn="l" fontAlgn="b"/>
                      <a:r>
                        <a:rPr lang="pl-PL" sz="1200" b="1" i="0" u="none" strike="noStrike" dirty="0">
                          <a:solidFill>
                            <a:srgbClr val="000000"/>
                          </a:solidFill>
                          <a:effectLst/>
                          <a:latin typeface="Calibri" panose="020F0502020204030204" pitchFamily="34" charset="0"/>
                        </a:rPr>
                        <a:t>COSTS OF LIVING</a:t>
                      </a:r>
                    </a:p>
                  </a:txBody>
                  <a:tcPr marL="7620" marR="7620" marT="7620" marB="0" anchor="b"/>
                </a:tc>
                <a:tc>
                  <a:txBody>
                    <a:bodyPr/>
                    <a:lstStyle/>
                    <a:p>
                      <a:pPr algn="r" fontAlgn="b"/>
                      <a:r>
                        <a:rPr lang="pl-PL" sz="1400" b="1" i="0" u="none" strike="noStrike" dirty="0">
                          <a:solidFill>
                            <a:srgbClr val="000000"/>
                          </a:solidFill>
                          <a:effectLst/>
                          <a:latin typeface="Calibri" panose="020F0502020204030204" pitchFamily="34" charset="0"/>
                        </a:rPr>
                        <a:t>701</a:t>
                      </a:r>
                    </a:p>
                  </a:txBody>
                  <a:tcPr marL="7620" marR="7620" marT="7620" marB="0" anchor="b"/>
                </a:tc>
                <a:tc>
                  <a:txBody>
                    <a:bodyPr/>
                    <a:lstStyle/>
                    <a:p>
                      <a:endParaRPr lang="pl-PL" sz="1400" dirty="0"/>
                    </a:p>
                  </a:txBody>
                  <a:tcPr/>
                </a:tc>
                <a:tc>
                  <a:txBody>
                    <a:bodyPr/>
                    <a:lstStyle/>
                    <a:p>
                      <a:endParaRPr lang="pl-PL" sz="1400" dirty="0"/>
                    </a:p>
                  </a:txBody>
                  <a:tcPr/>
                </a:tc>
                <a:extLst>
                  <a:ext uri="{0D108BD9-81ED-4DB2-BD59-A6C34878D82A}">
                    <a16:rowId xmlns:a16="http://schemas.microsoft.com/office/drawing/2014/main" val="348332632"/>
                  </a:ext>
                </a:extLst>
              </a:tr>
              <a:tr h="524487">
                <a:tc>
                  <a:txBody>
                    <a:bodyPr/>
                    <a:lstStyle/>
                    <a:p>
                      <a:pPr algn="r" fontAlgn="b"/>
                      <a:endParaRPr lang="pl-PL" sz="1100" b="0" i="0" u="none" strike="noStrike" dirty="0">
                        <a:solidFill>
                          <a:srgbClr val="000000"/>
                        </a:solidFill>
                        <a:effectLst/>
                        <a:latin typeface="Calibri" panose="020F0502020204030204" pitchFamily="34" charset="0"/>
                      </a:endParaRPr>
                    </a:p>
                  </a:txBody>
                  <a:tcPr marL="7620" marR="7620" marT="7620" marB="0" anchor="b"/>
                </a:tc>
                <a:tc>
                  <a:txBody>
                    <a:bodyPr/>
                    <a:lstStyle/>
                    <a:p>
                      <a:endParaRPr lang="pl-PL" sz="1400"/>
                    </a:p>
                  </a:txBody>
                  <a:tcPr/>
                </a:tc>
                <a:tc>
                  <a:txBody>
                    <a:bodyPr/>
                    <a:lstStyle/>
                    <a:p>
                      <a:r>
                        <a:rPr lang="pl-PL" sz="1400" b="1" dirty="0"/>
                        <a:t>SUM:</a:t>
                      </a:r>
                    </a:p>
                  </a:txBody>
                  <a:tcPr/>
                </a:tc>
                <a:tc>
                  <a:txBody>
                    <a:bodyPr/>
                    <a:lstStyle/>
                    <a:p>
                      <a:endParaRPr lang="pl-PL" sz="1400" b="1" dirty="0"/>
                    </a:p>
                  </a:txBody>
                  <a:tcPr/>
                </a:tc>
                <a:extLst>
                  <a:ext uri="{0D108BD9-81ED-4DB2-BD59-A6C34878D82A}">
                    <a16:rowId xmlns:a16="http://schemas.microsoft.com/office/drawing/2014/main" val="1504103990"/>
                  </a:ext>
                </a:extLst>
              </a:tr>
            </a:tbl>
          </a:graphicData>
        </a:graphic>
      </p:graphicFrame>
    </p:spTree>
    <p:extLst>
      <p:ext uri="{BB962C8B-B14F-4D97-AF65-F5344CB8AC3E}">
        <p14:creationId xmlns:p14="http://schemas.microsoft.com/office/powerpoint/2010/main" val="355277742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9420</TotalTime>
  <Words>2040</Words>
  <Application>Microsoft Office PowerPoint</Application>
  <PresentationFormat>Panoramiczny</PresentationFormat>
  <Paragraphs>257</Paragraphs>
  <Slides>22</Slides>
  <Notes>10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22</vt:i4>
      </vt:variant>
    </vt:vector>
  </HeadingPairs>
  <TitlesOfParts>
    <vt:vector size="28" baseType="lpstr">
      <vt:lpstr>Arial</vt:lpstr>
      <vt:lpstr>Arial Unicode MS</vt:lpstr>
      <vt:lpstr>Calibri</vt:lpstr>
      <vt:lpstr>Calibri Light</vt:lpstr>
      <vt:lpstr>Wingdings</vt:lpstr>
      <vt:lpstr>Motyw pakietu Office</vt:lpstr>
      <vt:lpstr>HOW TO STAY AND WORK LEGALLY IN POLAND AS A STUDENT?</vt:lpstr>
      <vt:lpstr>DIFFERENT LEGAL REGIMES</vt:lpstr>
      <vt:lpstr>1. EU NATIONALS</vt:lpstr>
      <vt:lpstr>2. THIRD COUNTRY NATIONALS</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TEMPORARY RESIDENCE PERMIT</vt:lpstr>
      <vt:lpstr>3. Third country nationals on Erasmus</vt:lpstr>
      <vt:lpstr>CHANGES DUE TO CORONAVIRUS</vt:lpstr>
      <vt:lpstr>RIGHT TO WORK</vt:lpstr>
      <vt:lpstr>INFORMATION</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STAY AND WORK LEGALLY IN POLAND AS A STUDENT?</dc:title>
  <dc:creator>K Słubik</dc:creator>
  <cp:lastModifiedBy>sip dd2</cp:lastModifiedBy>
  <cp:revision>56</cp:revision>
  <dcterms:created xsi:type="dcterms:W3CDTF">2020-05-15T09:47:26Z</dcterms:created>
  <dcterms:modified xsi:type="dcterms:W3CDTF">2021-11-26T15:09:29Z</dcterms:modified>
</cp:coreProperties>
</file>