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65" r:id="rId12"/>
    <p:sldId id="270" r:id="rId13"/>
    <p:sldId id="267" r:id="rId14"/>
    <p:sldId id="268" r:id="rId15"/>
    <p:sldId id="31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YCJA" initials="P" lastIdx="6" clrIdx="0">
    <p:extLst>
      <p:ext uri="{19B8F6BF-5375-455C-9EA6-DF929625EA0E}">
        <p15:presenceInfo xmlns:p15="http://schemas.microsoft.com/office/powerpoint/2012/main" userId="PATRYCJ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911D9E-7703-44EB-A4FD-25F17156F7EA}" type="datetimeFigureOut">
              <a:rPr lang="en-US" smtClean="0"/>
              <a:t>5/19/2020</a:t>
            </a:fld>
            <a:endParaRPr lang="en-US"/>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B7B99-A438-4168-9B20-5DCFBB71E895}" type="slidenum">
              <a:rPr lang="en-US" smtClean="0"/>
              <a:t>‹#›</a:t>
            </a:fld>
            <a:endParaRPr lang="en-US"/>
          </a:p>
        </p:txBody>
      </p:sp>
    </p:spTree>
    <p:extLst>
      <p:ext uri="{BB962C8B-B14F-4D97-AF65-F5344CB8AC3E}">
        <p14:creationId xmlns:p14="http://schemas.microsoft.com/office/powerpoint/2010/main" val="2802425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6</a:t>
            </a:fld>
            <a:endParaRPr lang="en-US"/>
          </a:p>
        </p:txBody>
      </p:sp>
    </p:spTree>
    <p:extLst>
      <p:ext uri="{BB962C8B-B14F-4D97-AF65-F5344CB8AC3E}">
        <p14:creationId xmlns:p14="http://schemas.microsoft.com/office/powerpoint/2010/main" val="772539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Jak mieszkam z chłopakiem i na naszą dwójkę jest umowa najmu, to załączyć oświadczenie kto ile płaci  </a:t>
            </a:r>
            <a:r>
              <a:rPr lang="pl-PL" b="1" dirty="0">
                <a:highlight>
                  <a:srgbClr val="FFFF00"/>
                </a:highlight>
              </a:rPr>
              <a:t>57 466 PLN </a:t>
            </a:r>
            <a:r>
              <a:rPr lang="pl-PL" b="1" dirty="0"/>
              <a:t>and </a:t>
            </a:r>
            <a:r>
              <a:rPr lang="pl-PL" b="1" dirty="0" err="1"/>
              <a:t>if</a:t>
            </a:r>
            <a:r>
              <a:rPr lang="pl-PL" b="1" dirty="0"/>
              <a:t> </a:t>
            </a:r>
            <a:r>
              <a:rPr lang="pl-PL" b="1" dirty="0" err="1"/>
              <a:t>you</a:t>
            </a:r>
            <a:r>
              <a:rPr lang="pl-PL" b="1" dirty="0"/>
              <a:t> live with </a:t>
            </a:r>
            <a:r>
              <a:rPr lang="pl-PL" b="1" dirty="0" err="1"/>
              <a:t>your</a:t>
            </a:r>
            <a:r>
              <a:rPr lang="pl-PL" b="1" dirty="0"/>
              <a:t> </a:t>
            </a:r>
            <a:r>
              <a:rPr lang="pl-PL" b="1" dirty="0" err="1"/>
              <a:t>husband</a:t>
            </a:r>
            <a:r>
              <a:rPr lang="pl-PL" b="1" dirty="0"/>
              <a:t> </a:t>
            </a:r>
            <a:r>
              <a:rPr lang="pl-PL" b="1" dirty="0">
                <a:highlight>
                  <a:srgbClr val="FFFF00"/>
                </a:highlight>
              </a:rPr>
              <a:t>63 146 PLN</a:t>
            </a:r>
            <a:r>
              <a:rPr lang="pl-PL" b="1" dirty="0"/>
              <a:t>?</a:t>
            </a:r>
            <a:endParaRPr lang="en-US" b="1" dirty="0"/>
          </a:p>
          <a:p>
            <a:endParaRPr lang="pl-PL"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7</a:t>
            </a:fld>
            <a:endParaRPr lang="en-US"/>
          </a:p>
        </p:txBody>
      </p:sp>
    </p:spTree>
    <p:extLst>
      <p:ext uri="{BB962C8B-B14F-4D97-AF65-F5344CB8AC3E}">
        <p14:creationId xmlns:p14="http://schemas.microsoft.com/office/powerpoint/2010/main" val="1560558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13</a:t>
            </a:fld>
            <a:endParaRPr lang="en-US"/>
          </a:p>
        </p:txBody>
      </p:sp>
    </p:spTree>
    <p:extLst>
      <p:ext uri="{BB962C8B-B14F-4D97-AF65-F5344CB8AC3E}">
        <p14:creationId xmlns:p14="http://schemas.microsoft.com/office/powerpoint/2010/main" val="3876214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14</a:t>
            </a:fld>
            <a:endParaRPr lang="en-US"/>
          </a:p>
        </p:txBody>
      </p:sp>
    </p:spTree>
    <p:extLst>
      <p:ext uri="{BB962C8B-B14F-4D97-AF65-F5344CB8AC3E}">
        <p14:creationId xmlns:p14="http://schemas.microsoft.com/office/powerpoint/2010/main" val="189349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B3B7A1-C62B-463A-AA9B-9AB79A4F9EC3}"/>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a:p>
        </p:txBody>
      </p:sp>
      <p:sp>
        <p:nvSpPr>
          <p:cNvPr id="3" name="Podtytuł 2">
            <a:extLst>
              <a:ext uri="{FF2B5EF4-FFF2-40B4-BE49-F238E27FC236}">
                <a16:creationId xmlns:a16="http://schemas.microsoft.com/office/drawing/2014/main" id="{695B70EA-FEFA-4104-9857-C63E710534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a:p>
        </p:txBody>
      </p:sp>
      <p:sp>
        <p:nvSpPr>
          <p:cNvPr id="4" name="Symbol zastępczy daty 3">
            <a:extLst>
              <a:ext uri="{FF2B5EF4-FFF2-40B4-BE49-F238E27FC236}">
                <a16:creationId xmlns:a16="http://schemas.microsoft.com/office/drawing/2014/main" id="{7DA98924-B981-43F8-9B86-6FD42B73726B}"/>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5" name="Symbol zastępczy stopki 4">
            <a:extLst>
              <a:ext uri="{FF2B5EF4-FFF2-40B4-BE49-F238E27FC236}">
                <a16:creationId xmlns:a16="http://schemas.microsoft.com/office/drawing/2014/main" id="{B5FA4FE2-272F-4812-AF38-97509241D5AD}"/>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78AF1417-D2D3-499C-BC20-4E7B1ED05D4C}"/>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337650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F48500-9732-486A-8C5C-4D763AF2ED91}"/>
              </a:ext>
            </a:extLst>
          </p:cNvPr>
          <p:cNvSpPr>
            <a:spLocks noGrp="1"/>
          </p:cNvSpPr>
          <p:nvPr>
            <p:ph type="title"/>
          </p:nvPr>
        </p:nvSpPr>
        <p:spPr/>
        <p:txBody>
          <a:bodyPr/>
          <a:lstStyle/>
          <a:p>
            <a:r>
              <a:rPr lang="pl-PL"/>
              <a:t>Kliknij, aby edytować styl</a:t>
            </a:r>
            <a:endParaRPr lang="en-US"/>
          </a:p>
        </p:txBody>
      </p:sp>
      <p:sp>
        <p:nvSpPr>
          <p:cNvPr id="3" name="Symbol zastępczy tytułu pionowego 2">
            <a:extLst>
              <a:ext uri="{FF2B5EF4-FFF2-40B4-BE49-F238E27FC236}">
                <a16:creationId xmlns:a16="http://schemas.microsoft.com/office/drawing/2014/main" id="{F98C3386-1EEE-4954-84F9-406034BE9EF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3776E2E8-B063-4B2C-965A-985FD144B169}"/>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5" name="Symbol zastępczy stopki 4">
            <a:extLst>
              <a:ext uri="{FF2B5EF4-FFF2-40B4-BE49-F238E27FC236}">
                <a16:creationId xmlns:a16="http://schemas.microsoft.com/office/drawing/2014/main" id="{D567FB41-436D-4761-A22D-E1D9A2765EB8}"/>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74A25BC7-C9A7-45AF-A029-B54D40AAD1B3}"/>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27761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A8E0B48C-82A3-4088-844D-C898D4F626CD}"/>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US"/>
          </a:p>
        </p:txBody>
      </p:sp>
      <p:sp>
        <p:nvSpPr>
          <p:cNvPr id="3" name="Symbol zastępczy tytułu pionowego 2">
            <a:extLst>
              <a:ext uri="{FF2B5EF4-FFF2-40B4-BE49-F238E27FC236}">
                <a16:creationId xmlns:a16="http://schemas.microsoft.com/office/drawing/2014/main" id="{C7BB954E-5207-40B9-92D4-E94989C3440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13F2CE51-3502-4DD0-903E-91D41C4B887C}"/>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5" name="Symbol zastępczy stopki 4">
            <a:extLst>
              <a:ext uri="{FF2B5EF4-FFF2-40B4-BE49-F238E27FC236}">
                <a16:creationId xmlns:a16="http://schemas.microsoft.com/office/drawing/2014/main" id="{A8E1058C-E4F0-44A9-8497-F99EF223F362}"/>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5FD8A668-1D0F-42B0-A5D4-400D3573ADD1}"/>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15197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4A6D7F-FADD-471B-BB4D-8D7DA1B3CBB6}"/>
              </a:ext>
            </a:extLst>
          </p:cNvPr>
          <p:cNvSpPr>
            <a:spLocks noGrp="1"/>
          </p:cNvSpPr>
          <p:nvPr>
            <p:ph type="title"/>
          </p:nvPr>
        </p:nvSpPr>
        <p:spPr/>
        <p:txBody>
          <a:body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D24B3428-ABCF-4ED8-A263-6FE8AB5DF567}"/>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16896A18-BA21-4638-AF3B-425F4663B5FA}"/>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5" name="Symbol zastępczy stopki 4">
            <a:extLst>
              <a:ext uri="{FF2B5EF4-FFF2-40B4-BE49-F238E27FC236}">
                <a16:creationId xmlns:a16="http://schemas.microsoft.com/office/drawing/2014/main" id="{41BD64D2-C8A2-472B-8E01-3E45F02FC36A}"/>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8B622A2B-DEE2-4765-BEB0-3FB2A47D5469}"/>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4183214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5A0141-F205-44C2-8770-9E42E8631F67}"/>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a:p>
        </p:txBody>
      </p:sp>
      <p:sp>
        <p:nvSpPr>
          <p:cNvPr id="3" name="Symbol zastępczy tekstu 2">
            <a:extLst>
              <a:ext uri="{FF2B5EF4-FFF2-40B4-BE49-F238E27FC236}">
                <a16:creationId xmlns:a16="http://schemas.microsoft.com/office/drawing/2014/main" id="{BADE53EF-7E65-4193-9C0C-CA1388669F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C4F6D43A-20A3-4ED6-A619-0458D76EC1C8}"/>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5" name="Symbol zastępczy stopki 4">
            <a:extLst>
              <a:ext uri="{FF2B5EF4-FFF2-40B4-BE49-F238E27FC236}">
                <a16:creationId xmlns:a16="http://schemas.microsoft.com/office/drawing/2014/main" id="{B6097C02-18FD-43C7-BB16-D4EEBAC04081}"/>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D1340415-6BCF-427B-AF4A-8E260C1C882C}"/>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46361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DA9661-DAE5-4090-A101-605E619225EA}"/>
              </a:ext>
            </a:extLst>
          </p:cNvPr>
          <p:cNvSpPr>
            <a:spLocks noGrp="1"/>
          </p:cNvSpPr>
          <p:nvPr>
            <p:ph type="title"/>
          </p:nvPr>
        </p:nvSpPr>
        <p:spPr/>
        <p:txBody>
          <a:body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2EABEAD4-7FD6-4337-8BAE-71647B6AEB78}"/>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a:extLst>
              <a:ext uri="{FF2B5EF4-FFF2-40B4-BE49-F238E27FC236}">
                <a16:creationId xmlns:a16="http://schemas.microsoft.com/office/drawing/2014/main" id="{8042B793-8D8C-4A2E-9EF1-49F09EDFE0B7}"/>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4">
            <a:extLst>
              <a:ext uri="{FF2B5EF4-FFF2-40B4-BE49-F238E27FC236}">
                <a16:creationId xmlns:a16="http://schemas.microsoft.com/office/drawing/2014/main" id="{149958CF-0FBE-44C8-9CAE-DAC0808B636E}"/>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6" name="Symbol zastępczy stopki 5">
            <a:extLst>
              <a:ext uri="{FF2B5EF4-FFF2-40B4-BE49-F238E27FC236}">
                <a16:creationId xmlns:a16="http://schemas.microsoft.com/office/drawing/2014/main" id="{F31F1CA4-E7A6-4A92-95DC-77637222CB72}"/>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68DC0CA0-ADE4-4702-A82E-052C8B5FD12B}"/>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233533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803A9A-9E75-4441-A807-31F1A1FC2C5D}"/>
              </a:ext>
            </a:extLst>
          </p:cNvPr>
          <p:cNvSpPr>
            <a:spLocks noGrp="1"/>
          </p:cNvSpPr>
          <p:nvPr>
            <p:ph type="title"/>
          </p:nvPr>
        </p:nvSpPr>
        <p:spPr>
          <a:xfrm>
            <a:off x="839788" y="365125"/>
            <a:ext cx="10515600" cy="1325563"/>
          </a:xfrm>
        </p:spPr>
        <p:txBody>
          <a:bodyPr/>
          <a:lstStyle/>
          <a:p>
            <a:r>
              <a:rPr lang="pl-PL"/>
              <a:t>Kliknij, aby edytować styl</a:t>
            </a:r>
            <a:endParaRPr lang="en-US"/>
          </a:p>
        </p:txBody>
      </p:sp>
      <p:sp>
        <p:nvSpPr>
          <p:cNvPr id="3" name="Symbol zastępczy tekstu 2">
            <a:extLst>
              <a:ext uri="{FF2B5EF4-FFF2-40B4-BE49-F238E27FC236}">
                <a16:creationId xmlns:a16="http://schemas.microsoft.com/office/drawing/2014/main" id="{85F235EA-1379-4980-AB4C-B6498EEA63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7F2499C-B9AB-4357-9459-E8E89DC6FC7F}"/>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tekstu 4">
            <a:extLst>
              <a:ext uri="{FF2B5EF4-FFF2-40B4-BE49-F238E27FC236}">
                <a16:creationId xmlns:a16="http://schemas.microsoft.com/office/drawing/2014/main" id="{0F88688D-F390-406C-8192-095CDABF6C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A991AB2E-2593-49EC-B1E1-DE351FFA4B03}"/>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6">
            <a:extLst>
              <a:ext uri="{FF2B5EF4-FFF2-40B4-BE49-F238E27FC236}">
                <a16:creationId xmlns:a16="http://schemas.microsoft.com/office/drawing/2014/main" id="{31C7FE4B-8333-4F3B-9A9E-7F0CE4A2CA32}"/>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8" name="Symbol zastępczy stopki 7">
            <a:extLst>
              <a:ext uri="{FF2B5EF4-FFF2-40B4-BE49-F238E27FC236}">
                <a16:creationId xmlns:a16="http://schemas.microsoft.com/office/drawing/2014/main" id="{DDEE9ADE-3A3B-4246-AC70-14123FFC84C0}"/>
              </a:ext>
            </a:extLst>
          </p:cNvPr>
          <p:cNvSpPr>
            <a:spLocks noGrp="1"/>
          </p:cNvSpPr>
          <p:nvPr>
            <p:ph type="ftr" sz="quarter" idx="11"/>
          </p:nvPr>
        </p:nvSpPr>
        <p:spPr/>
        <p:txBody>
          <a:bodyPr/>
          <a:lstStyle/>
          <a:p>
            <a:endParaRPr lang="en-US"/>
          </a:p>
        </p:txBody>
      </p:sp>
      <p:sp>
        <p:nvSpPr>
          <p:cNvPr id="9" name="Symbol zastępczy numeru slajdu 8">
            <a:extLst>
              <a:ext uri="{FF2B5EF4-FFF2-40B4-BE49-F238E27FC236}">
                <a16:creationId xmlns:a16="http://schemas.microsoft.com/office/drawing/2014/main" id="{ED45F1DB-AE3E-46A2-ACE3-62391F4EEA9C}"/>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196444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3FD884-5A0E-42B7-99D5-6D0F66A40179}"/>
              </a:ext>
            </a:extLst>
          </p:cNvPr>
          <p:cNvSpPr>
            <a:spLocks noGrp="1"/>
          </p:cNvSpPr>
          <p:nvPr>
            <p:ph type="title"/>
          </p:nvPr>
        </p:nvSpPr>
        <p:spPr/>
        <p:txBody>
          <a:bodyPr/>
          <a:lstStyle/>
          <a:p>
            <a:r>
              <a:rPr lang="pl-PL"/>
              <a:t>Kliknij, aby edytować styl</a:t>
            </a:r>
            <a:endParaRPr lang="en-US"/>
          </a:p>
        </p:txBody>
      </p:sp>
      <p:sp>
        <p:nvSpPr>
          <p:cNvPr id="3" name="Symbol zastępczy daty 2">
            <a:extLst>
              <a:ext uri="{FF2B5EF4-FFF2-40B4-BE49-F238E27FC236}">
                <a16:creationId xmlns:a16="http://schemas.microsoft.com/office/drawing/2014/main" id="{E5805108-942B-47AD-B496-BD4628960A53}"/>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4" name="Symbol zastępczy stopki 3">
            <a:extLst>
              <a:ext uri="{FF2B5EF4-FFF2-40B4-BE49-F238E27FC236}">
                <a16:creationId xmlns:a16="http://schemas.microsoft.com/office/drawing/2014/main" id="{8289E6C7-1750-45B3-AD45-CD99F4A9EB93}"/>
              </a:ext>
            </a:extLst>
          </p:cNvPr>
          <p:cNvSpPr>
            <a:spLocks noGrp="1"/>
          </p:cNvSpPr>
          <p:nvPr>
            <p:ph type="ftr" sz="quarter" idx="11"/>
          </p:nvPr>
        </p:nvSpPr>
        <p:spPr/>
        <p:txBody>
          <a:bodyPr/>
          <a:lstStyle/>
          <a:p>
            <a:endParaRPr lang="en-US"/>
          </a:p>
        </p:txBody>
      </p:sp>
      <p:sp>
        <p:nvSpPr>
          <p:cNvPr id="5" name="Symbol zastępczy numeru slajdu 4">
            <a:extLst>
              <a:ext uri="{FF2B5EF4-FFF2-40B4-BE49-F238E27FC236}">
                <a16:creationId xmlns:a16="http://schemas.microsoft.com/office/drawing/2014/main" id="{9219E0BC-EF9C-4A01-94FC-0E474E01EC56}"/>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166557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FE36A47-D813-4072-87C5-AB6072204C74}"/>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3" name="Symbol zastępczy stopki 2">
            <a:extLst>
              <a:ext uri="{FF2B5EF4-FFF2-40B4-BE49-F238E27FC236}">
                <a16:creationId xmlns:a16="http://schemas.microsoft.com/office/drawing/2014/main" id="{74DA1E09-0A12-45F6-B2C1-A685A42C0342}"/>
              </a:ext>
            </a:extLst>
          </p:cNvPr>
          <p:cNvSpPr>
            <a:spLocks noGrp="1"/>
          </p:cNvSpPr>
          <p:nvPr>
            <p:ph type="ftr" sz="quarter" idx="11"/>
          </p:nvPr>
        </p:nvSpPr>
        <p:spPr/>
        <p:txBody>
          <a:bodyPr/>
          <a:lstStyle/>
          <a:p>
            <a:endParaRPr lang="en-US"/>
          </a:p>
        </p:txBody>
      </p:sp>
      <p:sp>
        <p:nvSpPr>
          <p:cNvPr id="4" name="Symbol zastępczy numeru slajdu 3">
            <a:extLst>
              <a:ext uri="{FF2B5EF4-FFF2-40B4-BE49-F238E27FC236}">
                <a16:creationId xmlns:a16="http://schemas.microsoft.com/office/drawing/2014/main" id="{E92AB390-BDED-4A64-81B7-6CF1328A765A}"/>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144008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841C7C-75A2-40DD-A362-824BD8FF208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883B95DC-C816-4D09-8EB2-2E2BB6BD2B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tekstu 3">
            <a:extLst>
              <a:ext uri="{FF2B5EF4-FFF2-40B4-BE49-F238E27FC236}">
                <a16:creationId xmlns:a16="http://schemas.microsoft.com/office/drawing/2014/main" id="{072DE99B-8FC5-491F-87BD-DE2DA751E0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263336E-74E1-4D0D-9934-AC8AC7CFB06F}"/>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6" name="Symbol zastępczy stopki 5">
            <a:extLst>
              <a:ext uri="{FF2B5EF4-FFF2-40B4-BE49-F238E27FC236}">
                <a16:creationId xmlns:a16="http://schemas.microsoft.com/office/drawing/2014/main" id="{CD62B33D-F358-4FFF-8C82-FCF78CBF557D}"/>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CEB2E193-93DD-4BAC-A7B2-1EFE986F09DC}"/>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15208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7B86D3-383D-435C-BFB2-3FA006B6D81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obrazu 2">
            <a:extLst>
              <a:ext uri="{FF2B5EF4-FFF2-40B4-BE49-F238E27FC236}">
                <a16:creationId xmlns:a16="http://schemas.microsoft.com/office/drawing/2014/main" id="{B82F45CE-EA19-44F2-A598-BA5C05A57B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a:extLst>
              <a:ext uri="{FF2B5EF4-FFF2-40B4-BE49-F238E27FC236}">
                <a16:creationId xmlns:a16="http://schemas.microsoft.com/office/drawing/2014/main" id="{094AED96-1026-4C45-938D-8747DAA20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33871F8-D3FD-4DF1-8DD2-DC911C76BAF1}"/>
              </a:ext>
            </a:extLst>
          </p:cNvPr>
          <p:cNvSpPr>
            <a:spLocks noGrp="1"/>
          </p:cNvSpPr>
          <p:nvPr>
            <p:ph type="dt" sz="half" idx="10"/>
          </p:nvPr>
        </p:nvSpPr>
        <p:spPr/>
        <p:txBody>
          <a:bodyPr/>
          <a:lstStyle/>
          <a:p>
            <a:fld id="{863EE405-4A3E-4B45-AEAC-215B7DD817C3}" type="datetimeFigureOut">
              <a:rPr lang="en-US" smtClean="0"/>
              <a:t>5/19/2020</a:t>
            </a:fld>
            <a:endParaRPr lang="en-US"/>
          </a:p>
        </p:txBody>
      </p:sp>
      <p:sp>
        <p:nvSpPr>
          <p:cNvPr id="6" name="Symbol zastępczy stopki 5">
            <a:extLst>
              <a:ext uri="{FF2B5EF4-FFF2-40B4-BE49-F238E27FC236}">
                <a16:creationId xmlns:a16="http://schemas.microsoft.com/office/drawing/2014/main" id="{FE004662-18ED-4720-A3A3-4168B4A851E9}"/>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AA3E52C9-1DFC-4183-A789-CE60C7B99973}"/>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774302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FFD9A39-6F8D-4809-BC09-CB9AA53C34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Symbol zastępczy tekstu 2">
            <a:extLst>
              <a:ext uri="{FF2B5EF4-FFF2-40B4-BE49-F238E27FC236}">
                <a16:creationId xmlns:a16="http://schemas.microsoft.com/office/drawing/2014/main" id="{386A69EB-F5C4-499D-B1FE-3E83CD4604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9542B3F8-9222-4DDC-80C7-FECE1EDF0E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EE405-4A3E-4B45-AEAC-215B7DD817C3}" type="datetimeFigureOut">
              <a:rPr lang="en-US" smtClean="0"/>
              <a:t>5/19/2020</a:t>
            </a:fld>
            <a:endParaRPr lang="en-US"/>
          </a:p>
        </p:txBody>
      </p:sp>
      <p:sp>
        <p:nvSpPr>
          <p:cNvPr id="5" name="Symbol zastępczy stopki 4">
            <a:extLst>
              <a:ext uri="{FF2B5EF4-FFF2-40B4-BE49-F238E27FC236}">
                <a16:creationId xmlns:a16="http://schemas.microsoft.com/office/drawing/2014/main" id="{F01B419D-DFAA-4C67-A046-073D53BE3D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a:extLst>
              <a:ext uri="{FF2B5EF4-FFF2-40B4-BE49-F238E27FC236}">
                <a16:creationId xmlns:a16="http://schemas.microsoft.com/office/drawing/2014/main" id="{6877E9B4-2704-46FD-AC5A-76F5018C03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AFE54-FAD8-47AE-8515-C55B477F29A4}" type="slidenum">
              <a:rPr lang="en-US" smtClean="0"/>
              <a:t>‹#›</a:t>
            </a:fld>
            <a:endParaRPr lang="en-US"/>
          </a:p>
        </p:txBody>
      </p:sp>
    </p:spTree>
    <p:extLst>
      <p:ext uri="{BB962C8B-B14F-4D97-AF65-F5344CB8AC3E}">
        <p14:creationId xmlns:p14="http://schemas.microsoft.com/office/powerpoint/2010/main" val="948787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interwencja@interwencjaprawna.p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schengenvisainfo.com/visa-calculato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kolejka-wsc.mazowieckie.pl/rezerwacje/pol/log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4B457B-7594-4717-B4C6-97C5F70CBF52}"/>
              </a:ext>
            </a:extLst>
          </p:cNvPr>
          <p:cNvSpPr>
            <a:spLocks noGrp="1"/>
          </p:cNvSpPr>
          <p:nvPr>
            <p:ph type="ctrTitle"/>
          </p:nvPr>
        </p:nvSpPr>
        <p:spPr>
          <a:xfrm>
            <a:off x="841247" y="1655286"/>
            <a:ext cx="4609057" cy="2610042"/>
          </a:xfrm>
        </p:spPr>
        <p:txBody>
          <a:bodyPr>
            <a:normAutofit/>
          </a:bodyPr>
          <a:lstStyle/>
          <a:p>
            <a:pPr algn="l"/>
            <a:r>
              <a:rPr lang="pl-PL" sz="4200" b="1" dirty="0"/>
              <a:t>HOW TO STAY AND WORK LEGALLY IN POLAND AS A STUDENT?</a:t>
            </a:r>
            <a:endParaRPr lang="en-US" sz="4200" b="1" dirty="0"/>
          </a:p>
        </p:txBody>
      </p:sp>
      <p:sp>
        <p:nvSpPr>
          <p:cNvPr id="3" name="Podtytuł 2">
            <a:extLst>
              <a:ext uri="{FF2B5EF4-FFF2-40B4-BE49-F238E27FC236}">
                <a16:creationId xmlns:a16="http://schemas.microsoft.com/office/drawing/2014/main" id="{D6557420-7384-47F2-9596-311C3495238D}"/>
              </a:ext>
            </a:extLst>
          </p:cNvPr>
          <p:cNvSpPr>
            <a:spLocks noGrp="1"/>
          </p:cNvSpPr>
          <p:nvPr>
            <p:ph type="subTitle" idx="1"/>
          </p:nvPr>
        </p:nvSpPr>
        <p:spPr>
          <a:xfrm>
            <a:off x="841247" y="4373385"/>
            <a:ext cx="4609057" cy="766040"/>
          </a:xfrm>
        </p:spPr>
        <p:txBody>
          <a:bodyPr>
            <a:normAutofit/>
          </a:bodyPr>
          <a:lstStyle/>
          <a:p>
            <a:pPr algn="l"/>
            <a:r>
              <a:rPr lang="pl-PL" sz="1900" dirty="0" err="1"/>
              <a:t>Attorney</a:t>
            </a:r>
            <a:r>
              <a:rPr lang="pl-PL" sz="1900" dirty="0"/>
              <a:t>: Małgorzata Jaźwińska</a:t>
            </a:r>
          </a:p>
          <a:p>
            <a:pPr algn="l"/>
            <a:r>
              <a:rPr lang="pl-PL" sz="1900" dirty="0" err="1"/>
              <a:t>President</a:t>
            </a:r>
            <a:r>
              <a:rPr lang="pl-PL" sz="1900" dirty="0"/>
              <a:t> of the Board: Katarzyna Słubik</a:t>
            </a:r>
            <a:endParaRPr lang="en-US" sz="1900" dirty="0"/>
          </a:p>
        </p:txBody>
      </p:sp>
      <p:sp>
        <p:nvSpPr>
          <p:cNvPr id="33" name="Freeform: Shape 32">
            <a:extLst>
              <a:ext uri="{FF2B5EF4-FFF2-40B4-BE49-F238E27FC236}">
                <a16:creationId xmlns:a16="http://schemas.microsoft.com/office/drawing/2014/main" id="{F6EF57EF-D042-41D3-83E8-41A1FE6C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00A59BB-A268-4F3E-9D41-CA265AF16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Obraz 5">
            <a:extLst>
              <a:ext uri="{FF2B5EF4-FFF2-40B4-BE49-F238E27FC236}">
                <a16:creationId xmlns:a16="http://schemas.microsoft.com/office/drawing/2014/main" id="{81B8EE3B-33F6-4B15-A848-E160D2492C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7579" y="2419713"/>
            <a:ext cx="5079371" cy="1955557"/>
          </a:xfrm>
          <a:prstGeom prst="rect">
            <a:avLst/>
          </a:prstGeom>
        </p:spPr>
      </p:pic>
      <p:sp>
        <p:nvSpPr>
          <p:cNvPr id="37" name="Freeform: Shape 36">
            <a:extLst>
              <a:ext uri="{FF2B5EF4-FFF2-40B4-BE49-F238E27FC236}">
                <a16:creationId xmlns:a16="http://schemas.microsoft.com/office/drawing/2014/main" id="{63794DCE-9D34-40DF-AB3F-06DA8ACCD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Freeform: Shape 38">
            <a:extLst>
              <a:ext uri="{FF2B5EF4-FFF2-40B4-BE49-F238E27FC236}">
                <a16:creationId xmlns:a16="http://schemas.microsoft.com/office/drawing/2014/main" id="{45006452-918C-4282-A72C-C9692B669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479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590843" y="1519530"/>
            <a:ext cx="10762957" cy="4771046"/>
          </a:xfrm>
        </p:spPr>
        <p:txBody>
          <a:bodyPr>
            <a:normAutofit fontScale="77500" lnSpcReduction="20000"/>
          </a:bodyPr>
          <a:lstStyle/>
          <a:p>
            <a:pPr marL="0" indent="0" algn="just">
              <a:buNone/>
              <a:tabLst>
                <a:tab pos="450850" algn="l"/>
              </a:tabLst>
            </a:pPr>
            <a:r>
              <a:rPr lang="pl-PL" dirty="0"/>
              <a:t>	</a:t>
            </a:r>
            <a:r>
              <a:rPr lang="pl-PL" b="1" dirty="0"/>
              <a:t>WHAT CAN I DO IF I RECEIVED A NEGATIVE DECISION?</a:t>
            </a:r>
          </a:p>
          <a:p>
            <a:pPr marL="712788" indent="-177800" algn="just">
              <a:lnSpc>
                <a:spcPct val="120000"/>
              </a:lnSpc>
            </a:pPr>
            <a:r>
              <a:rPr lang="pl-PL" dirty="0">
                <a:solidFill>
                  <a:srgbClr val="C00000"/>
                </a:solidFill>
              </a:rPr>
              <a:t> </a:t>
            </a:r>
            <a:r>
              <a:rPr lang="pl-PL" dirty="0" err="1">
                <a:solidFill>
                  <a:srgbClr val="C00000"/>
                </a:solidFill>
              </a:rPr>
              <a:t>Appeal</a:t>
            </a:r>
            <a:r>
              <a:rPr lang="pl-PL" dirty="0"/>
              <a:t> </a:t>
            </a:r>
            <a:r>
              <a:rPr lang="pl-PL" dirty="0" err="1"/>
              <a:t>within</a:t>
            </a:r>
            <a:r>
              <a:rPr lang="pl-PL" dirty="0"/>
              <a:t> 14 </a:t>
            </a:r>
            <a:r>
              <a:rPr lang="pl-PL" dirty="0" err="1"/>
              <a:t>days</a:t>
            </a:r>
            <a:r>
              <a:rPr lang="pl-PL" dirty="0"/>
              <a:t> to the </a:t>
            </a:r>
            <a:r>
              <a:rPr lang="pl-PL" dirty="0" err="1"/>
              <a:t>Head</a:t>
            </a:r>
            <a:r>
              <a:rPr lang="pl-PL" dirty="0"/>
              <a:t> of the Office for </a:t>
            </a:r>
            <a:r>
              <a:rPr lang="pl-PL" dirty="0" err="1"/>
              <a:t>Foreigners</a:t>
            </a:r>
            <a:r>
              <a:rPr lang="pl-PL" dirty="0"/>
              <a:t> (</a:t>
            </a:r>
            <a:r>
              <a:rPr lang="pl-PL" dirty="0" err="1"/>
              <a:t>your</a:t>
            </a:r>
            <a:r>
              <a:rPr lang="pl-PL" dirty="0"/>
              <a:t> </a:t>
            </a:r>
            <a:r>
              <a:rPr lang="pl-PL" dirty="0" err="1"/>
              <a:t>rights</a:t>
            </a:r>
            <a:r>
              <a:rPr lang="pl-PL" dirty="0"/>
              <a:t> and </a:t>
            </a:r>
            <a:r>
              <a:rPr lang="pl-PL" dirty="0" err="1"/>
              <a:t>obligations</a:t>
            </a:r>
            <a:r>
              <a:rPr lang="pl-PL" dirty="0"/>
              <a:t> do not </a:t>
            </a:r>
            <a:r>
              <a:rPr lang="pl-PL" dirty="0" err="1"/>
              <a:t>change</a:t>
            </a:r>
            <a:r>
              <a:rPr lang="pl-PL" dirty="0"/>
              <a:t>) </a:t>
            </a:r>
            <a:r>
              <a:rPr lang="pl-PL" b="1" dirty="0" err="1"/>
              <a:t>Attention</a:t>
            </a:r>
            <a:r>
              <a:rPr lang="pl-PL" b="1" dirty="0"/>
              <a:t>!</a:t>
            </a:r>
            <a:r>
              <a:rPr lang="pl-PL" dirty="0"/>
              <a:t> </a:t>
            </a:r>
            <a:r>
              <a:rPr lang="pl-PL" dirty="0" err="1"/>
              <a:t>You</a:t>
            </a:r>
            <a:r>
              <a:rPr lang="pl-PL" dirty="0"/>
              <a:t> </a:t>
            </a:r>
            <a:r>
              <a:rPr lang="pl-PL" dirty="0" err="1"/>
              <a:t>lodge</a:t>
            </a:r>
            <a:r>
              <a:rPr lang="pl-PL" dirty="0"/>
              <a:t> the </a:t>
            </a:r>
            <a:r>
              <a:rPr lang="pl-PL" dirty="0" err="1"/>
              <a:t>appeal</a:t>
            </a:r>
            <a:r>
              <a:rPr lang="pl-PL" dirty="0"/>
              <a:t> to the </a:t>
            </a:r>
            <a:r>
              <a:rPr lang="pl-PL" dirty="0" err="1"/>
              <a:t>Voivode</a:t>
            </a:r>
            <a:r>
              <a:rPr lang="pl-PL" dirty="0"/>
              <a:t> </a:t>
            </a:r>
            <a:r>
              <a:rPr lang="pl-PL" dirty="0" err="1"/>
              <a:t>office</a:t>
            </a:r>
            <a:r>
              <a:rPr lang="pl-PL" dirty="0"/>
              <a:t>.</a:t>
            </a:r>
          </a:p>
          <a:p>
            <a:pPr marL="534988" indent="0" algn="just">
              <a:buNone/>
            </a:pPr>
            <a:endParaRPr lang="pl-PL" dirty="0"/>
          </a:p>
          <a:p>
            <a:pPr marL="712788" indent="-177800" algn="just">
              <a:lnSpc>
                <a:spcPct val="120000"/>
              </a:lnSpc>
            </a:pPr>
            <a:r>
              <a:rPr lang="pl-PL" dirty="0">
                <a:solidFill>
                  <a:srgbClr val="C00000"/>
                </a:solidFill>
              </a:rPr>
              <a:t> </a:t>
            </a:r>
            <a:r>
              <a:rPr lang="pl-PL" dirty="0" err="1">
                <a:solidFill>
                  <a:srgbClr val="C00000"/>
                </a:solidFill>
              </a:rPr>
              <a:t>Leave</a:t>
            </a:r>
            <a:r>
              <a:rPr lang="pl-PL" dirty="0"/>
              <a:t> Poland and EU </a:t>
            </a:r>
            <a:r>
              <a:rPr lang="pl-PL" dirty="0" err="1"/>
              <a:t>countries</a:t>
            </a:r>
            <a:r>
              <a:rPr lang="pl-PL" dirty="0"/>
              <a:t> </a:t>
            </a:r>
            <a:r>
              <a:rPr lang="pl-PL" dirty="0" err="1"/>
              <a:t>within</a:t>
            </a:r>
            <a:r>
              <a:rPr lang="pl-PL" dirty="0"/>
              <a:t> 44 </a:t>
            </a:r>
            <a:r>
              <a:rPr lang="pl-PL" dirty="0" err="1"/>
              <a:t>days</a:t>
            </a:r>
            <a:r>
              <a:rPr lang="pl-PL" dirty="0"/>
              <a:t> from the </a:t>
            </a:r>
            <a:r>
              <a:rPr lang="pl-PL" dirty="0" err="1"/>
              <a:t>date</a:t>
            </a:r>
            <a:r>
              <a:rPr lang="pl-PL" dirty="0"/>
              <a:t> </a:t>
            </a:r>
            <a:r>
              <a:rPr lang="pl-PL" dirty="0" err="1"/>
              <a:t>that</a:t>
            </a:r>
            <a:r>
              <a:rPr lang="pl-PL" dirty="0"/>
              <a:t> </a:t>
            </a:r>
            <a:r>
              <a:rPr lang="pl-PL" dirty="0" err="1"/>
              <a:t>you</a:t>
            </a:r>
            <a:r>
              <a:rPr lang="pl-PL" dirty="0"/>
              <a:t> </a:t>
            </a:r>
            <a:r>
              <a:rPr lang="pl-PL" dirty="0" err="1"/>
              <a:t>were</a:t>
            </a:r>
            <a:r>
              <a:rPr lang="pl-PL" dirty="0"/>
              <a:t> </a:t>
            </a:r>
            <a:r>
              <a:rPr lang="pl-PL" dirty="0" err="1"/>
              <a:t>served</a:t>
            </a:r>
            <a:r>
              <a:rPr lang="pl-PL" dirty="0"/>
              <a:t> with a </a:t>
            </a:r>
            <a:r>
              <a:rPr lang="pl-PL" dirty="0" err="1"/>
              <a:t>negative</a:t>
            </a:r>
            <a:r>
              <a:rPr lang="pl-PL" dirty="0"/>
              <a:t> </a:t>
            </a:r>
            <a:r>
              <a:rPr lang="pl-PL" dirty="0" err="1"/>
              <a:t>decision</a:t>
            </a:r>
            <a:r>
              <a:rPr lang="pl-PL" dirty="0"/>
              <a:t> (30 </a:t>
            </a:r>
            <a:r>
              <a:rPr lang="pl-PL" dirty="0" err="1"/>
              <a:t>days</a:t>
            </a:r>
            <a:r>
              <a:rPr lang="pl-PL" dirty="0"/>
              <a:t> </a:t>
            </a:r>
            <a:r>
              <a:rPr lang="pl-PL" dirty="0" err="1"/>
              <a:t>if</a:t>
            </a:r>
            <a:r>
              <a:rPr lang="pl-PL" dirty="0"/>
              <a:t> </a:t>
            </a:r>
            <a:r>
              <a:rPr lang="pl-PL" dirty="0" err="1"/>
              <a:t>you</a:t>
            </a:r>
            <a:r>
              <a:rPr lang="pl-PL" dirty="0"/>
              <a:t> </a:t>
            </a:r>
            <a:r>
              <a:rPr lang="pl-PL" dirty="0" err="1"/>
              <a:t>received</a:t>
            </a:r>
            <a:r>
              <a:rPr lang="pl-PL" dirty="0"/>
              <a:t> a </a:t>
            </a:r>
            <a:r>
              <a:rPr lang="pl-PL" dirty="0" err="1"/>
              <a:t>negative</a:t>
            </a:r>
            <a:r>
              <a:rPr lang="pl-PL" dirty="0"/>
              <a:t> </a:t>
            </a:r>
            <a:r>
              <a:rPr lang="pl-PL" dirty="0" err="1"/>
              <a:t>decision</a:t>
            </a:r>
            <a:r>
              <a:rPr lang="pl-PL" dirty="0"/>
              <a:t> from the </a:t>
            </a:r>
            <a:r>
              <a:rPr lang="pl-PL" dirty="0" err="1"/>
              <a:t>Head</a:t>
            </a:r>
            <a:r>
              <a:rPr lang="pl-PL" dirty="0"/>
              <a:t> of the Office for </a:t>
            </a:r>
            <a:r>
              <a:rPr lang="pl-PL" dirty="0" err="1"/>
              <a:t>Foreigners</a:t>
            </a:r>
            <a:r>
              <a:rPr lang="pl-PL" dirty="0"/>
              <a:t>)</a:t>
            </a:r>
          </a:p>
          <a:p>
            <a:pPr marL="534988" indent="0" algn="just">
              <a:buNone/>
            </a:pPr>
            <a:endParaRPr lang="pl-PL" dirty="0"/>
          </a:p>
          <a:p>
            <a:pPr marL="712788" indent="-177800" algn="just">
              <a:lnSpc>
                <a:spcPct val="120000"/>
              </a:lnSpc>
            </a:pPr>
            <a:r>
              <a:rPr lang="pl-PL" dirty="0">
                <a:solidFill>
                  <a:srgbClr val="C00000"/>
                </a:solidFill>
              </a:rPr>
              <a:t> </a:t>
            </a:r>
            <a:r>
              <a:rPr lang="pl-PL" dirty="0" err="1"/>
              <a:t>If</a:t>
            </a:r>
            <a:r>
              <a:rPr lang="pl-PL" dirty="0"/>
              <a:t> </a:t>
            </a:r>
            <a:r>
              <a:rPr lang="pl-PL" dirty="0" err="1"/>
              <a:t>you</a:t>
            </a:r>
            <a:r>
              <a:rPr lang="pl-PL" dirty="0"/>
              <a:t> </a:t>
            </a:r>
            <a:r>
              <a:rPr lang="pl-PL" dirty="0" err="1"/>
              <a:t>received</a:t>
            </a:r>
            <a:r>
              <a:rPr lang="pl-PL" dirty="0"/>
              <a:t> a </a:t>
            </a:r>
            <a:r>
              <a:rPr lang="pl-PL" dirty="0" err="1"/>
              <a:t>negative</a:t>
            </a:r>
            <a:r>
              <a:rPr lang="pl-PL" dirty="0"/>
              <a:t> </a:t>
            </a:r>
            <a:r>
              <a:rPr lang="pl-PL" dirty="0" err="1"/>
              <a:t>decision</a:t>
            </a:r>
            <a:r>
              <a:rPr lang="pl-PL" dirty="0"/>
              <a:t> from the </a:t>
            </a:r>
            <a:r>
              <a:rPr lang="pl-PL" dirty="0" err="1"/>
              <a:t>Head</a:t>
            </a:r>
            <a:r>
              <a:rPr lang="pl-PL" dirty="0"/>
              <a:t> of the Office for </a:t>
            </a:r>
            <a:r>
              <a:rPr lang="pl-PL" dirty="0" err="1"/>
              <a:t>Foreigners</a:t>
            </a:r>
            <a:r>
              <a:rPr lang="pl-PL" dirty="0"/>
              <a:t> </a:t>
            </a:r>
            <a:r>
              <a:rPr lang="pl-PL" dirty="0" err="1"/>
              <a:t>you</a:t>
            </a:r>
            <a:r>
              <a:rPr lang="pl-PL" dirty="0"/>
              <a:t> </a:t>
            </a:r>
            <a:r>
              <a:rPr lang="pl-PL" dirty="0" err="1"/>
              <a:t>can</a:t>
            </a:r>
            <a:r>
              <a:rPr lang="pl-PL" dirty="0"/>
              <a:t> </a:t>
            </a:r>
            <a:r>
              <a:rPr lang="pl-PL" dirty="0" err="1">
                <a:solidFill>
                  <a:srgbClr val="C00000"/>
                </a:solidFill>
              </a:rPr>
              <a:t>lodge</a:t>
            </a:r>
            <a:r>
              <a:rPr lang="pl-PL" dirty="0">
                <a:solidFill>
                  <a:srgbClr val="C00000"/>
                </a:solidFill>
              </a:rPr>
              <a:t> a </a:t>
            </a:r>
            <a:r>
              <a:rPr lang="pl-PL" dirty="0" err="1">
                <a:solidFill>
                  <a:srgbClr val="C00000"/>
                </a:solidFill>
              </a:rPr>
              <a:t>complaint</a:t>
            </a:r>
            <a:r>
              <a:rPr lang="pl-PL" dirty="0">
                <a:solidFill>
                  <a:srgbClr val="C00000"/>
                </a:solidFill>
              </a:rPr>
              <a:t> </a:t>
            </a:r>
            <a:r>
              <a:rPr lang="pl-PL" dirty="0"/>
              <a:t>to the </a:t>
            </a:r>
            <a:r>
              <a:rPr lang="pl-PL" dirty="0" err="1"/>
              <a:t>Voivodship</a:t>
            </a:r>
            <a:r>
              <a:rPr lang="pl-PL" dirty="0"/>
              <a:t> </a:t>
            </a:r>
            <a:r>
              <a:rPr lang="pl-PL" dirty="0" err="1"/>
              <a:t>Administrative</a:t>
            </a:r>
            <a:r>
              <a:rPr lang="pl-PL" dirty="0"/>
              <a:t> Court </a:t>
            </a:r>
            <a:r>
              <a:rPr lang="pl-PL" dirty="0" err="1"/>
              <a:t>within</a:t>
            </a:r>
            <a:r>
              <a:rPr lang="pl-PL" dirty="0"/>
              <a:t> 30 </a:t>
            </a:r>
            <a:r>
              <a:rPr lang="pl-PL" dirty="0" err="1"/>
              <a:t>days</a:t>
            </a:r>
            <a:r>
              <a:rPr lang="pl-PL" dirty="0"/>
              <a:t>. </a:t>
            </a:r>
            <a:r>
              <a:rPr lang="pl-PL" dirty="0" err="1"/>
              <a:t>Yet</a:t>
            </a:r>
            <a:r>
              <a:rPr lang="pl-PL" dirty="0"/>
              <a:t>, </a:t>
            </a:r>
            <a:r>
              <a:rPr lang="pl-PL" dirty="0" err="1"/>
              <a:t>you</a:t>
            </a:r>
            <a:r>
              <a:rPr lang="pl-PL" dirty="0"/>
              <a:t> </a:t>
            </a:r>
            <a:r>
              <a:rPr lang="pl-PL" dirty="0" err="1"/>
              <a:t>still</a:t>
            </a:r>
            <a:r>
              <a:rPr lang="pl-PL" dirty="0"/>
              <a:t> </a:t>
            </a:r>
            <a:r>
              <a:rPr lang="pl-PL" dirty="0" err="1"/>
              <a:t>have</a:t>
            </a:r>
            <a:r>
              <a:rPr lang="pl-PL" dirty="0"/>
              <a:t> to </a:t>
            </a:r>
            <a:r>
              <a:rPr lang="pl-PL" dirty="0" err="1"/>
              <a:t>leave</a:t>
            </a:r>
            <a:r>
              <a:rPr lang="pl-PL" dirty="0"/>
              <a:t> Poland </a:t>
            </a:r>
            <a:r>
              <a:rPr lang="pl-PL" dirty="0" err="1"/>
              <a:t>within</a:t>
            </a:r>
            <a:r>
              <a:rPr lang="pl-PL" dirty="0"/>
              <a:t> </a:t>
            </a:r>
            <a:r>
              <a:rPr lang="pl-PL" dirty="0" err="1"/>
              <a:t>those</a:t>
            </a:r>
            <a:r>
              <a:rPr lang="pl-PL" dirty="0"/>
              <a:t> 30 </a:t>
            </a:r>
            <a:r>
              <a:rPr lang="pl-PL" dirty="0" err="1"/>
              <a:t>days</a:t>
            </a:r>
            <a:r>
              <a:rPr lang="pl-PL" dirty="0"/>
              <a:t> (</a:t>
            </a:r>
            <a:r>
              <a:rPr lang="pl-PL" dirty="0" err="1"/>
              <a:t>unless</a:t>
            </a:r>
            <a:r>
              <a:rPr lang="pl-PL" dirty="0"/>
              <a:t> </a:t>
            </a:r>
            <a:r>
              <a:rPr lang="pl-PL" dirty="0" err="1"/>
              <a:t>you</a:t>
            </a:r>
            <a:r>
              <a:rPr lang="pl-PL" dirty="0"/>
              <a:t> </a:t>
            </a:r>
            <a:r>
              <a:rPr lang="pl-PL" dirty="0" err="1"/>
              <a:t>have</a:t>
            </a:r>
            <a:r>
              <a:rPr lang="pl-PL" dirty="0"/>
              <a:t> </a:t>
            </a:r>
            <a:r>
              <a:rPr lang="pl-PL" dirty="0" err="1"/>
              <a:t>valid</a:t>
            </a:r>
            <a:r>
              <a:rPr lang="pl-PL" dirty="0"/>
              <a:t> visa/TRC/</a:t>
            </a:r>
            <a:r>
              <a:rPr lang="pl-PL" dirty="0" err="1"/>
              <a:t>other</a:t>
            </a:r>
            <a:r>
              <a:rPr lang="pl-PL" dirty="0"/>
              <a:t> </a:t>
            </a:r>
            <a:r>
              <a:rPr lang="pl-PL" dirty="0" err="1"/>
              <a:t>document</a:t>
            </a:r>
            <a:r>
              <a:rPr lang="pl-PL" dirty="0"/>
              <a:t> </a:t>
            </a:r>
            <a:r>
              <a:rPr lang="pl-PL" dirty="0" err="1"/>
              <a:t>allowing</a:t>
            </a:r>
            <a:r>
              <a:rPr lang="pl-PL" dirty="0"/>
              <a:t> </a:t>
            </a:r>
            <a:r>
              <a:rPr lang="pl-PL" dirty="0" err="1"/>
              <a:t>you</a:t>
            </a:r>
            <a:r>
              <a:rPr lang="pl-PL" dirty="0"/>
              <a:t> to </a:t>
            </a:r>
            <a:r>
              <a:rPr lang="pl-PL" dirty="0" err="1"/>
              <a:t>stay</a:t>
            </a:r>
            <a:r>
              <a:rPr lang="pl-PL" dirty="0"/>
              <a:t> in Poland). </a:t>
            </a:r>
            <a:r>
              <a:rPr lang="pl-PL" dirty="0" err="1"/>
              <a:t>Otherwise</a:t>
            </a:r>
            <a:r>
              <a:rPr lang="pl-PL" dirty="0"/>
              <a:t> </a:t>
            </a:r>
            <a:r>
              <a:rPr lang="pl-PL" dirty="0" err="1"/>
              <a:t>you</a:t>
            </a:r>
            <a:r>
              <a:rPr lang="pl-PL" dirty="0"/>
              <a:t> </a:t>
            </a:r>
            <a:r>
              <a:rPr lang="pl-PL" dirty="0" err="1"/>
              <a:t>could</a:t>
            </a:r>
            <a:r>
              <a:rPr lang="pl-PL" dirty="0"/>
              <a:t> be </a:t>
            </a:r>
            <a:r>
              <a:rPr lang="pl-PL" dirty="0" err="1"/>
              <a:t>deported</a:t>
            </a:r>
            <a:r>
              <a:rPr lang="pl-PL" dirty="0"/>
              <a:t>. </a:t>
            </a:r>
            <a:endParaRPr lang="pl-PL" dirty="0">
              <a:highlight>
                <a:srgbClr val="FFFF00"/>
              </a:highlight>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1447633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30"/>
            <a:ext cx="10515600" cy="4351338"/>
          </a:xfrm>
        </p:spPr>
        <p:txBody>
          <a:bodyPr>
            <a:normAutofit/>
          </a:bodyPr>
          <a:lstStyle/>
          <a:p>
            <a:pPr marL="0" indent="0" algn="just">
              <a:buNone/>
              <a:tabLst>
                <a:tab pos="450850" algn="l"/>
              </a:tabLst>
            </a:pPr>
            <a:r>
              <a:rPr lang="pl-PL" dirty="0"/>
              <a:t>	</a:t>
            </a:r>
            <a:r>
              <a:rPr lang="pl-PL" b="1" dirty="0"/>
              <a:t>RIGHTS AND OBLIGATIONS DURING THE PROCEDURE</a:t>
            </a:r>
          </a:p>
          <a:p>
            <a:pPr marL="712788" indent="-177800" algn="just"/>
            <a:r>
              <a:rPr lang="pl-PL" dirty="0">
                <a:solidFill>
                  <a:srgbClr val="C00000"/>
                </a:solidFill>
              </a:rPr>
              <a:t> </a:t>
            </a:r>
            <a:r>
              <a:rPr lang="pl-PL" dirty="0" err="1"/>
              <a:t>if</a:t>
            </a:r>
            <a:r>
              <a:rPr lang="pl-PL" dirty="0"/>
              <a:t> applied </a:t>
            </a:r>
            <a:r>
              <a:rPr lang="pl-PL" dirty="0" err="1"/>
              <a:t>while</a:t>
            </a:r>
            <a:r>
              <a:rPr lang="pl-PL" dirty="0"/>
              <a:t> </a:t>
            </a:r>
            <a:r>
              <a:rPr lang="pl-PL" dirty="0" err="1"/>
              <a:t>staying</a:t>
            </a:r>
            <a:r>
              <a:rPr lang="pl-PL" dirty="0"/>
              <a:t> </a:t>
            </a:r>
            <a:r>
              <a:rPr lang="pl-PL" dirty="0" err="1"/>
              <a:t>legally</a:t>
            </a:r>
            <a:r>
              <a:rPr lang="pl-PL" dirty="0"/>
              <a:t> in Poland, </a:t>
            </a:r>
            <a:r>
              <a:rPr lang="pl-PL" dirty="0" err="1"/>
              <a:t>you</a:t>
            </a:r>
            <a:r>
              <a:rPr lang="pl-PL" dirty="0"/>
              <a:t> </a:t>
            </a:r>
            <a:r>
              <a:rPr lang="pl-PL" dirty="0" err="1"/>
              <a:t>should</a:t>
            </a:r>
            <a:r>
              <a:rPr lang="pl-PL" dirty="0"/>
              <a:t> </a:t>
            </a:r>
            <a:r>
              <a:rPr lang="pl-PL" dirty="0" err="1"/>
              <a:t>receive</a:t>
            </a:r>
            <a:r>
              <a:rPr lang="pl-PL" dirty="0"/>
              <a:t> a </a:t>
            </a:r>
            <a:r>
              <a:rPr lang="pl-PL" dirty="0" err="1"/>
              <a:t>stamp</a:t>
            </a:r>
            <a:r>
              <a:rPr lang="pl-PL" dirty="0"/>
              <a:t> in </a:t>
            </a:r>
            <a:r>
              <a:rPr lang="pl-PL" dirty="0" err="1"/>
              <a:t>your</a:t>
            </a:r>
            <a:r>
              <a:rPr lang="pl-PL" dirty="0"/>
              <a:t> </a:t>
            </a:r>
            <a:r>
              <a:rPr lang="pl-PL" dirty="0" err="1"/>
              <a:t>passport</a:t>
            </a:r>
            <a:endParaRPr lang="pl-PL" dirty="0">
              <a:solidFill>
                <a:srgbClr val="C00000"/>
              </a:solidFill>
            </a:endParaRPr>
          </a:p>
          <a:p>
            <a:pPr marL="712788" indent="-177800" algn="just"/>
            <a:r>
              <a:rPr lang="pl-PL" dirty="0">
                <a:solidFill>
                  <a:srgbClr val="C00000"/>
                </a:solidFill>
              </a:rPr>
              <a:t> </a:t>
            </a:r>
            <a:r>
              <a:rPr lang="pl-PL" dirty="0" err="1"/>
              <a:t>you</a:t>
            </a:r>
            <a:r>
              <a:rPr lang="pl-PL" dirty="0"/>
              <a:t> </a:t>
            </a:r>
            <a:r>
              <a:rPr lang="pl-PL" dirty="0" err="1"/>
              <a:t>can</a:t>
            </a:r>
            <a:r>
              <a:rPr lang="pl-PL" dirty="0"/>
              <a:t> </a:t>
            </a:r>
            <a:r>
              <a:rPr lang="pl-PL" dirty="0" err="1"/>
              <a:t>legally</a:t>
            </a:r>
            <a:r>
              <a:rPr lang="pl-PL" dirty="0"/>
              <a:t> </a:t>
            </a:r>
            <a:r>
              <a:rPr lang="pl-PL" dirty="0" err="1"/>
              <a:t>stay</a:t>
            </a:r>
            <a:r>
              <a:rPr lang="pl-PL" dirty="0"/>
              <a:t> in Poland </a:t>
            </a:r>
            <a:r>
              <a:rPr lang="pl-PL" dirty="0" err="1"/>
              <a:t>during</a:t>
            </a:r>
            <a:r>
              <a:rPr lang="pl-PL" dirty="0"/>
              <a:t> </a:t>
            </a:r>
            <a:r>
              <a:rPr lang="pl-PL" dirty="0" err="1"/>
              <a:t>your</a:t>
            </a:r>
            <a:r>
              <a:rPr lang="pl-PL" dirty="0"/>
              <a:t> </a:t>
            </a:r>
            <a:r>
              <a:rPr lang="pl-PL" dirty="0" err="1"/>
              <a:t>procedure</a:t>
            </a:r>
            <a:r>
              <a:rPr lang="pl-PL" dirty="0"/>
              <a:t> (</a:t>
            </a:r>
            <a:r>
              <a:rPr lang="pl-PL" dirty="0" err="1"/>
              <a:t>also</a:t>
            </a:r>
            <a:r>
              <a:rPr lang="pl-PL" dirty="0"/>
              <a:t> </a:t>
            </a:r>
            <a:r>
              <a:rPr lang="pl-PL" dirty="0" err="1"/>
              <a:t>at</a:t>
            </a:r>
            <a:r>
              <a:rPr lang="pl-PL" dirty="0"/>
              <a:t> the </a:t>
            </a:r>
            <a:r>
              <a:rPr lang="pl-PL" dirty="0" err="1"/>
              <a:t>appeals</a:t>
            </a:r>
            <a:r>
              <a:rPr lang="pl-PL" dirty="0"/>
              <a:t> </a:t>
            </a:r>
            <a:r>
              <a:rPr lang="pl-PL" dirty="0" err="1"/>
              <a:t>level</a:t>
            </a:r>
            <a:r>
              <a:rPr lang="pl-PL" dirty="0"/>
              <a:t>)</a:t>
            </a:r>
          </a:p>
          <a:p>
            <a:pPr marL="712788" indent="-177800" algn="just"/>
            <a:r>
              <a:rPr lang="pl-PL" dirty="0">
                <a:solidFill>
                  <a:srgbClr val="C00000"/>
                </a:solidFill>
              </a:rPr>
              <a:t> </a:t>
            </a:r>
            <a:r>
              <a:rPr lang="pl-PL" dirty="0" err="1"/>
              <a:t>you</a:t>
            </a:r>
            <a:r>
              <a:rPr lang="pl-PL" dirty="0"/>
              <a:t> </a:t>
            </a:r>
            <a:r>
              <a:rPr lang="pl-PL" dirty="0" err="1"/>
              <a:t>can</a:t>
            </a:r>
            <a:r>
              <a:rPr lang="pl-PL" dirty="0"/>
              <a:t> return to </a:t>
            </a:r>
            <a:r>
              <a:rPr lang="pl-PL" dirty="0" err="1"/>
              <a:t>your</a:t>
            </a:r>
            <a:r>
              <a:rPr lang="pl-PL" dirty="0"/>
              <a:t> country and </a:t>
            </a:r>
            <a:r>
              <a:rPr lang="pl-PL" dirty="0" err="1"/>
              <a:t>apply</a:t>
            </a:r>
            <a:r>
              <a:rPr lang="pl-PL" dirty="0"/>
              <a:t> for a visa (</a:t>
            </a:r>
            <a:r>
              <a:rPr lang="pl-PL" b="1" dirty="0" err="1">
                <a:solidFill>
                  <a:srgbClr val="C00000"/>
                </a:solidFill>
              </a:rPr>
              <a:t>Attention</a:t>
            </a:r>
            <a:r>
              <a:rPr lang="pl-PL" b="1" dirty="0">
                <a:solidFill>
                  <a:srgbClr val="C00000"/>
                </a:solidFill>
              </a:rPr>
              <a:t>!</a:t>
            </a:r>
            <a:r>
              <a:rPr lang="pl-PL" dirty="0"/>
              <a:t> </a:t>
            </a:r>
            <a:r>
              <a:rPr lang="pl-PL" dirty="0" err="1"/>
              <a:t>You</a:t>
            </a:r>
            <a:r>
              <a:rPr lang="pl-PL" dirty="0"/>
              <a:t> </a:t>
            </a:r>
            <a:r>
              <a:rPr lang="pl-PL" dirty="0" err="1"/>
              <a:t>cannot</a:t>
            </a:r>
            <a:r>
              <a:rPr lang="pl-PL" dirty="0"/>
              <a:t> </a:t>
            </a:r>
            <a:r>
              <a:rPr lang="pl-PL" dirty="0" err="1"/>
              <a:t>travel</a:t>
            </a:r>
            <a:r>
              <a:rPr lang="pl-PL" dirty="0"/>
              <a:t> </a:t>
            </a:r>
            <a:r>
              <a:rPr lang="pl-PL" dirty="0" err="1"/>
              <a:t>within</a:t>
            </a:r>
            <a:r>
              <a:rPr lang="pl-PL" dirty="0"/>
              <a:t> EU </a:t>
            </a:r>
            <a:r>
              <a:rPr lang="pl-PL" dirty="0" err="1"/>
              <a:t>without</a:t>
            </a:r>
            <a:r>
              <a:rPr lang="pl-PL" dirty="0"/>
              <a:t> a visa)</a:t>
            </a:r>
          </a:p>
          <a:p>
            <a:pPr marL="712788" indent="-177800" algn="just"/>
            <a:r>
              <a:rPr lang="pl-PL" dirty="0">
                <a:solidFill>
                  <a:srgbClr val="C00000"/>
                </a:solidFill>
              </a:rPr>
              <a:t> </a:t>
            </a:r>
            <a:r>
              <a:rPr lang="pl-PL" dirty="0" err="1"/>
              <a:t>you</a:t>
            </a:r>
            <a:r>
              <a:rPr lang="pl-PL" dirty="0"/>
              <a:t> </a:t>
            </a:r>
            <a:r>
              <a:rPr lang="pl-PL" dirty="0" err="1"/>
              <a:t>can</a:t>
            </a:r>
            <a:r>
              <a:rPr lang="pl-PL" dirty="0"/>
              <a:t> </a:t>
            </a:r>
            <a:r>
              <a:rPr lang="pl-PL" dirty="0" err="1"/>
              <a:t>legally</a:t>
            </a:r>
            <a:r>
              <a:rPr lang="pl-PL" dirty="0"/>
              <a:t> </a:t>
            </a:r>
            <a:r>
              <a:rPr lang="pl-PL" dirty="0" err="1"/>
              <a:t>work</a:t>
            </a:r>
            <a:r>
              <a:rPr lang="pl-PL" dirty="0"/>
              <a:t> in Poland </a:t>
            </a:r>
            <a:r>
              <a:rPr lang="pl-PL" dirty="0" err="1"/>
              <a:t>if</a:t>
            </a:r>
            <a:r>
              <a:rPr lang="pl-PL" dirty="0"/>
              <a:t> </a:t>
            </a:r>
            <a:r>
              <a:rPr lang="pl-PL" dirty="0" err="1"/>
              <a:t>you</a:t>
            </a:r>
            <a:r>
              <a:rPr lang="pl-PL" dirty="0"/>
              <a:t> </a:t>
            </a:r>
            <a:r>
              <a:rPr lang="pl-PL" dirty="0" err="1"/>
              <a:t>are</a:t>
            </a:r>
            <a:r>
              <a:rPr lang="pl-PL" dirty="0"/>
              <a:t> </a:t>
            </a:r>
            <a:r>
              <a:rPr lang="pl-PL" dirty="0" err="1"/>
              <a:t>staying</a:t>
            </a:r>
            <a:r>
              <a:rPr lang="pl-PL" dirty="0"/>
              <a:t> in Poland </a:t>
            </a:r>
            <a:r>
              <a:rPr lang="pl-PL" dirty="0" err="1"/>
              <a:t>legally</a:t>
            </a:r>
            <a:r>
              <a:rPr lang="pl-PL" dirty="0"/>
              <a:t> and </a:t>
            </a:r>
            <a:r>
              <a:rPr lang="pl-PL" dirty="0" err="1"/>
              <a:t>are</a:t>
            </a:r>
            <a:r>
              <a:rPr lang="pl-PL" dirty="0"/>
              <a:t> </a:t>
            </a:r>
            <a:r>
              <a:rPr lang="pl-PL" dirty="0" err="1"/>
              <a:t>enrolled</a:t>
            </a:r>
            <a:r>
              <a:rPr lang="pl-PL" dirty="0"/>
              <a:t> </a:t>
            </a:r>
            <a:r>
              <a:rPr lang="pl-PL" dirty="0" err="1"/>
              <a:t>at</a:t>
            </a:r>
            <a:r>
              <a:rPr lang="pl-PL" dirty="0"/>
              <a:t> the </a:t>
            </a:r>
            <a:r>
              <a:rPr lang="pl-PL" dirty="0" err="1"/>
              <a:t>full-time</a:t>
            </a:r>
            <a:r>
              <a:rPr lang="pl-PL" dirty="0"/>
              <a:t> </a:t>
            </a:r>
            <a:r>
              <a:rPr lang="pl-PL" dirty="0" err="1"/>
              <a:t>studies</a:t>
            </a:r>
            <a:r>
              <a:rPr lang="pl-PL" dirty="0"/>
              <a:t> (studia stacjonarne)</a:t>
            </a: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2068288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30"/>
            <a:ext cx="10515600" cy="4351338"/>
          </a:xfrm>
        </p:spPr>
        <p:txBody>
          <a:bodyPr>
            <a:normAutofit fontScale="85000" lnSpcReduction="20000"/>
          </a:bodyPr>
          <a:lstStyle/>
          <a:p>
            <a:pPr marL="0" indent="0" algn="just">
              <a:buNone/>
              <a:tabLst>
                <a:tab pos="450850" algn="l"/>
              </a:tabLst>
            </a:pPr>
            <a:r>
              <a:rPr lang="pl-PL" b="1" dirty="0"/>
              <a:t>IMPORTANT INFORMATION</a:t>
            </a:r>
          </a:p>
          <a:p>
            <a:pPr marL="712788" indent="-177800" algn="just"/>
            <a:r>
              <a:rPr lang="pl-PL" dirty="0">
                <a:solidFill>
                  <a:srgbClr val="C00000"/>
                </a:solidFill>
              </a:rPr>
              <a:t> </a:t>
            </a:r>
            <a:r>
              <a:rPr lang="pl-PL" dirty="0" err="1">
                <a:solidFill>
                  <a:srgbClr val="C00000"/>
                </a:solidFill>
              </a:rPr>
              <a:t>Always</a:t>
            </a:r>
            <a:r>
              <a:rPr lang="pl-PL" dirty="0">
                <a:solidFill>
                  <a:srgbClr val="C00000"/>
                </a:solidFill>
              </a:rPr>
              <a:t> </a:t>
            </a:r>
            <a:r>
              <a:rPr lang="pl-PL" dirty="0" err="1"/>
              <a:t>inform</a:t>
            </a:r>
            <a:r>
              <a:rPr lang="pl-PL" dirty="0"/>
              <a:t> </a:t>
            </a:r>
            <a:r>
              <a:rPr lang="pl-PL" dirty="0" err="1"/>
              <a:t>administrative</a:t>
            </a:r>
            <a:r>
              <a:rPr lang="pl-PL" dirty="0"/>
              <a:t> </a:t>
            </a:r>
            <a:r>
              <a:rPr lang="pl-PL" dirty="0" err="1"/>
              <a:t>authorities</a:t>
            </a:r>
            <a:r>
              <a:rPr lang="pl-PL" dirty="0"/>
              <a:t> </a:t>
            </a:r>
            <a:r>
              <a:rPr lang="pl-PL" dirty="0" err="1"/>
              <a:t>if</a:t>
            </a:r>
            <a:r>
              <a:rPr lang="pl-PL" dirty="0"/>
              <a:t> </a:t>
            </a:r>
            <a:r>
              <a:rPr lang="pl-PL" dirty="0" err="1"/>
              <a:t>you</a:t>
            </a:r>
            <a:r>
              <a:rPr lang="pl-PL" dirty="0"/>
              <a:t> </a:t>
            </a:r>
            <a:r>
              <a:rPr lang="pl-PL" dirty="0" err="1"/>
              <a:t>change</a:t>
            </a:r>
            <a:r>
              <a:rPr lang="pl-PL" dirty="0"/>
              <a:t> </a:t>
            </a:r>
            <a:r>
              <a:rPr lang="pl-PL" dirty="0" err="1"/>
              <a:t>your</a:t>
            </a:r>
            <a:r>
              <a:rPr lang="pl-PL" dirty="0"/>
              <a:t> </a:t>
            </a:r>
            <a:r>
              <a:rPr lang="pl-PL" dirty="0" err="1"/>
              <a:t>adress</a:t>
            </a:r>
            <a:r>
              <a:rPr lang="pl-PL" dirty="0"/>
              <a:t> and </a:t>
            </a:r>
            <a:r>
              <a:rPr lang="pl-PL" dirty="0" err="1"/>
              <a:t>check</a:t>
            </a:r>
            <a:r>
              <a:rPr lang="pl-PL" dirty="0"/>
              <a:t> </a:t>
            </a:r>
            <a:r>
              <a:rPr lang="pl-PL" dirty="0" err="1"/>
              <a:t>your</a:t>
            </a:r>
            <a:r>
              <a:rPr lang="pl-PL" dirty="0"/>
              <a:t> </a:t>
            </a:r>
            <a:r>
              <a:rPr lang="pl-PL" dirty="0" err="1"/>
              <a:t>postmail</a:t>
            </a:r>
            <a:r>
              <a:rPr lang="pl-PL" dirty="0"/>
              <a:t> </a:t>
            </a:r>
            <a:r>
              <a:rPr lang="pl-PL" dirty="0" err="1">
                <a:solidFill>
                  <a:srgbClr val="C00000"/>
                </a:solidFill>
              </a:rPr>
              <a:t>regularly</a:t>
            </a:r>
            <a:r>
              <a:rPr lang="pl-PL" dirty="0"/>
              <a:t> </a:t>
            </a:r>
          </a:p>
          <a:p>
            <a:pPr marL="712788" indent="-177800" algn="just"/>
            <a:r>
              <a:rPr lang="pl-PL" dirty="0">
                <a:solidFill>
                  <a:srgbClr val="C00000"/>
                </a:solidFill>
              </a:rPr>
              <a:t> </a:t>
            </a:r>
            <a:r>
              <a:rPr lang="pl-PL" dirty="0" err="1">
                <a:solidFill>
                  <a:srgbClr val="C00000"/>
                </a:solidFill>
              </a:rPr>
              <a:t>Never</a:t>
            </a:r>
            <a:r>
              <a:rPr lang="pl-PL" dirty="0">
                <a:solidFill>
                  <a:srgbClr val="C00000"/>
                </a:solidFill>
              </a:rPr>
              <a:t> </a:t>
            </a:r>
            <a:r>
              <a:rPr lang="pl-PL" dirty="0" err="1"/>
              <a:t>submit</a:t>
            </a:r>
            <a:r>
              <a:rPr lang="pl-PL" dirty="0"/>
              <a:t> </a:t>
            </a:r>
            <a:r>
              <a:rPr lang="pl-PL" dirty="0" err="1"/>
              <a:t>false</a:t>
            </a:r>
            <a:r>
              <a:rPr lang="pl-PL" dirty="0"/>
              <a:t> </a:t>
            </a:r>
            <a:r>
              <a:rPr lang="pl-PL" dirty="0" err="1"/>
              <a:t>information</a:t>
            </a:r>
            <a:r>
              <a:rPr lang="pl-PL" dirty="0"/>
              <a:t> </a:t>
            </a:r>
            <a:r>
              <a:rPr lang="pl-PL" dirty="0" err="1"/>
              <a:t>or</a:t>
            </a:r>
            <a:r>
              <a:rPr lang="pl-PL" dirty="0"/>
              <a:t> </a:t>
            </a:r>
            <a:r>
              <a:rPr lang="pl-PL" dirty="0" err="1"/>
              <a:t>documents</a:t>
            </a:r>
            <a:endParaRPr lang="pl-PL" dirty="0"/>
          </a:p>
          <a:p>
            <a:pPr marL="712788" indent="-177800" algn="just"/>
            <a:r>
              <a:rPr lang="pl-PL" dirty="0">
                <a:solidFill>
                  <a:srgbClr val="C00000"/>
                </a:solidFill>
              </a:rPr>
              <a:t> </a:t>
            </a:r>
            <a:r>
              <a:rPr lang="pl-PL" dirty="0" err="1">
                <a:solidFill>
                  <a:srgbClr val="C00000"/>
                </a:solidFill>
              </a:rPr>
              <a:t>Always</a:t>
            </a:r>
            <a:r>
              <a:rPr lang="pl-PL" dirty="0">
                <a:solidFill>
                  <a:srgbClr val="C00000"/>
                </a:solidFill>
              </a:rPr>
              <a:t> </a:t>
            </a:r>
            <a:r>
              <a:rPr lang="pl-PL" dirty="0" err="1"/>
              <a:t>demand</a:t>
            </a:r>
            <a:r>
              <a:rPr lang="pl-PL" dirty="0"/>
              <a:t> a </a:t>
            </a:r>
            <a:r>
              <a:rPr lang="pl-PL" dirty="0" err="1"/>
              <a:t>confirmation</a:t>
            </a:r>
            <a:r>
              <a:rPr lang="pl-PL" dirty="0"/>
              <a:t> </a:t>
            </a:r>
            <a:r>
              <a:rPr lang="pl-PL" dirty="0" err="1"/>
              <a:t>if</a:t>
            </a:r>
            <a:r>
              <a:rPr lang="pl-PL" dirty="0"/>
              <a:t> </a:t>
            </a:r>
            <a:r>
              <a:rPr lang="pl-PL" dirty="0" err="1"/>
              <a:t>you</a:t>
            </a:r>
            <a:r>
              <a:rPr lang="pl-PL" dirty="0"/>
              <a:t> </a:t>
            </a:r>
            <a:r>
              <a:rPr lang="pl-PL" dirty="0" err="1"/>
              <a:t>submitted</a:t>
            </a:r>
            <a:r>
              <a:rPr lang="pl-PL" dirty="0"/>
              <a:t> a </a:t>
            </a:r>
            <a:r>
              <a:rPr lang="pl-PL" dirty="0" err="1"/>
              <a:t>document</a:t>
            </a:r>
            <a:r>
              <a:rPr lang="pl-PL" dirty="0"/>
              <a:t> to the </a:t>
            </a:r>
            <a:r>
              <a:rPr lang="pl-PL" dirty="0" err="1"/>
              <a:t>authorities</a:t>
            </a:r>
            <a:r>
              <a:rPr lang="pl-PL" dirty="0"/>
              <a:t> </a:t>
            </a:r>
            <a:r>
              <a:rPr lang="pl-PL" dirty="0" err="1"/>
              <a:t>or</a:t>
            </a:r>
            <a:r>
              <a:rPr lang="pl-PL" dirty="0"/>
              <a:t> </a:t>
            </a:r>
            <a:r>
              <a:rPr lang="pl-PL" dirty="0" err="1"/>
              <a:t>collect</a:t>
            </a:r>
            <a:r>
              <a:rPr lang="pl-PL" dirty="0"/>
              <a:t> a </a:t>
            </a:r>
            <a:r>
              <a:rPr lang="pl-PL" dirty="0" err="1"/>
              <a:t>confirmation</a:t>
            </a:r>
            <a:r>
              <a:rPr lang="pl-PL" dirty="0"/>
              <a:t> </a:t>
            </a:r>
            <a:r>
              <a:rPr lang="pl-PL" dirty="0" err="1"/>
              <a:t>that</a:t>
            </a:r>
            <a:r>
              <a:rPr lang="pl-PL" dirty="0"/>
              <a:t> </a:t>
            </a:r>
            <a:r>
              <a:rPr lang="pl-PL" dirty="0" err="1"/>
              <a:t>you</a:t>
            </a:r>
            <a:r>
              <a:rPr lang="pl-PL" dirty="0"/>
              <a:t> </a:t>
            </a:r>
            <a:r>
              <a:rPr lang="pl-PL" dirty="0" err="1"/>
              <a:t>sent</a:t>
            </a:r>
            <a:r>
              <a:rPr lang="pl-PL" dirty="0"/>
              <a:t> a </a:t>
            </a:r>
            <a:r>
              <a:rPr lang="pl-PL" dirty="0" err="1"/>
              <a:t>document</a:t>
            </a:r>
            <a:r>
              <a:rPr lang="pl-PL" dirty="0"/>
              <a:t> from the post </a:t>
            </a:r>
            <a:r>
              <a:rPr lang="pl-PL" dirty="0" err="1"/>
              <a:t>office</a:t>
            </a:r>
            <a:endParaRPr lang="pl-PL" dirty="0"/>
          </a:p>
          <a:p>
            <a:pPr marL="712788" indent="-177800" algn="just"/>
            <a:r>
              <a:rPr lang="pl-PL" dirty="0">
                <a:solidFill>
                  <a:srgbClr val="C00000"/>
                </a:solidFill>
              </a:rPr>
              <a:t> </a:t>
            </a:r>
            <a:r>
              <a:rPr lang="pl-PL" dirty="0" err="1">
                <a:solidFill>
                  <a:srgbClr val="C00000"/>
                </a:solidFill>
              </a:rPr>
              <a:t>Make</a:t>
            </a:r>
            <a:r>
              <a:rPr lang="pl-PL" dirty="0">
                <a:solidFill>
                  <a:srgbClr val="C00000"/>
                </a:solidFill>
              </a:rPr>
              <a:t> </a:t>
            </a:r>
            <a:r>
              <a:rPr lang="pl-PL" dirty="0" err="1">
                <a:solidFill>
                  <a:srgbClr val="C00000"/>
                </a:solidFill>
              </a:rPr>
              <a:t>sure</a:t>
            </a:r>
            <a:r>
              <a:rPr lang="pl-PL" dirty="0">
                <a:solidFill>
                  <a:srgbClr val="C00000"/>
                </a:solidFill>
              </a:rPr>
              <a:t> </a:t>
            </a:r>
            <a:r>
              <a:rPr lang="pl-PL" dirty="0" err="1"/>
              <a:t>that</a:t>
            </a:r>
            <a:r>
              <a:rPr lang="pl-PL" dirty="0"/>
              <a:t> </a:t>
            </a:r>
            <a:r>
              <a:rPr lang="pl-PL" dirty="0" err="1"/>
              <a:t>all</a:t>
            </a:r>
            <a:r>
              <a:rPr lang="pl-PL" dirty="0"/>
              <a:t> </a:t>
            </a:r>
            <a:r>
              <a:rPr lang="pl-PL" dirty="0" err="1"/>
              <a:t>your</a:t>
            </a:r>
            <a:r>
              <a:rPr lang="pl-PL" dirty="0"/>
              <a:t> </a:t>
            </a:r>
            <a:r>
              <a:rPr lang="pl-PL" dirty="0" err="1"/>
              <a:t>documents</a:t>
            </a:r>
            <a:r>
              <a:rPr lang="pl-PL" dirty="0"/>
              <a:t> </a:t>
            </a:r>
            <a:r>
              <a:rPr lang="pl-PL" dirty="0" err="1"/>
              <a:t>stay</a:t>
            </a:r>
            <a:r>
              <a:rPr lang="pl-PL" dirty="0"/>
              <a:t> </a:t>
            </a:r>
            <a:r>
              <a:rPr lang="pl-PL" dirty="0" err="1"/>
              <a:t>valid</a:t>
            </a:r>
            <a:r>
              <a:rPr lang="pl-PL" dirty="0"/>
              <a:t> </a:t>
            </a:r>
            <a:r>
              <a:rPr lang="pl-PL" dirty="0" err="1"/>
              <a:t>while</a:t>
            </a:r>
            <a:r>
              <a:rPr lang="pl-PL" dirty="0"/>
              <a:t> </a:t>
            </a:r>
            <a:r>
              <a:rPr lang="pl-PL" dirty="0" err="1"/>
              <a:t>you</a:t>
            </a:r>
            <a:r>
              <a:rPr lang="pl-PL" dirty="0"/>
              <a:t> </a:t>
            </a:r>
            <a:r>
              <a:rPr lang="pl-PL" dirty="0" err="1"/>
              <a:t>wait</a:t>
            </a:r>
            <a:r>
              <a:rPr lang="pl-PL" dirty="0"/>
              <a:t> for the </a:t>
            </a:r>
            <a:r>
              <a:rPr lang="pl-PL" dirty="0" err="1"/>
              <a:t>decision</a:t>
            </a:r>
            <a:r>
              <a:rPr lang="pl-PL" dirty="0"/>
              <a:t> (</a:t>
            </a:r>
            <a:r>
              <a:rPr lang="pl-PL" dirty="0" err="1"/>
              <a:t>medical</a:t>
            </a:r>
            <a:r>
              <a:rPr lang="pl-PL" dirty="0"/>
              <a:t> </a:t>
            </a:r>
            <a:r>
              <a:rPr lang="pl-PL" dirty="0" err="1"/>
              <a:t>insurrance</a:t>
            </a:r>
            <a:r>
              <a:rPr lang="pl-PL" dirty="0"/>
              <a:t>, </a:t>
            </a:r>
            <a:r>
              <a:rPr lang="pl-PL" dirty="0" err="1"/>
              <a:t>lease</a:t>
            </a:r>
            <a:r>
              <a:rPr lang="pl-PL" dirty="0"/>
              <a:t> </a:t>
            </a:r>
            <a:r>
              <a:rPr lang="pl-PL" dirty="0" err="1"/>
              <a:t>agreement</a:t>
            </a:r>
            <a:r>
              <a:rPr lang="pl-PL" dirty="0"/>
              <a:t>, </a:t>
            </a:r>
            <a:r>
              <a:rPr lang="pl-PL" dirty="0" err="1"/>
              <a:t>certificate</a:t>
            </a:r>
            <a:r>
              <a:rPr lang="pl-PL" dirty="0"/>
              <a:t> of </a:t>
            </a:r>
            <a:r>
              <a:rPr lang="pl-PL" dirty="0" err="1"/>
              <a:t>enrollement</a:t>
            </a:r>
            <a:r>
              <a:rPr lang="pl-PL" dirty="0"/>
              <a:t>)</a:t>
            </a:r>
          </a:p>
          <a:p>
            <a:pPr marL="712788" indent="-177800" algn="just"/>
            <a:r>
              <a:rPr lang="pl-PL" dirty="0">
                <a:solidFill>
                  <a:srgbClr val="C00000"/>
                </a:solidFill>
              </a:rPr>
              <a:t> </a:t>
            </a:r>
            <a:r>
              <a:rPr lang="pl-PL" dirty="0" err="1">
                <a:solidFill>
                  <a:srgbClr val="C00000"/>
                </a:solidFill>
              </a:rPr>
              <a:t>Make</a:t>
            </a:r>
            <a:r>
              <a:rPr lang="pl-PL" dirty="0">
                <a:solidFill>
                  <a:srgbClr val="C00000"/>
                </a:solidFill>
              </a:rPr>
              <a:t> </a:t>
            </a:r>
            <a:r>
              <a:rPr lang="pl-PL" dirty="0" err="1">
                <a:solidFill>
                  <a:srgbClr val="C00000"/>
                </a:solidFill>
              </a:rPr>
              <a:t>sure</a:t>
            </a:r>
            <a:r>
              <a:rPr lang="pl-PL" dirty="0">
                <a:solidFill>
                  <a:srgbClr val="C00000"/>
                </a:solidFill>
              </a:rPr>
              <a:t> </a:t>
            </a:r>
            <a:r>
              <a:rPr lang="pl-PL" dirty="0" err="1"/>
              <a:t>that</a:t>
            </a:r>
            <a:r>
              <a:rPr lang="pl-PL" dirty="0"/>
              <a:t> </a:t>
            </a:r>
            <a:r>
              <a:rPr lang="pl-PL" dirty="0" err="1"/>
              <a:t>your</a:t>
            </a:r>
            <a:r>
              <a:rPr lang="pl-PL" dirty="0"/>
              <a:t> </a:t>
            </a:r>
            <a:r>
              <a:rPr lang="pl-PL" dirty="0" err="1"/>
              <a:t>lease</a:t>
            </a:r>
            <a:r>
              <a:rPr lang="pl-PL" dirty="0"/>
              <a:t> </a:t>
            </a:r>
            <a:r>
              <a:rPr lang="pl-PL" dirty="0" err="1"/>
              <a:t>agreement</a:t>
            </a:r>
            <a:r>
              <a:rPr lang="pl-PL" dirty="0"/>
              <a:t> </a:t>
            </a:r>
            <a:r>
              <a:rPr lang="pl-PL" dirty="0" err="1"/>
              <a:t>indicates</a:t>
            </a:r>
            <a:r>
              <a:rPr lang="pl-PL" dirty="0"/>
              <a:t> </a:t>
            </a:r>
            <a:r>
              <a:rPr lang="pl-PL" dirty="0" err="1"/>
              <a:t>that</a:t>
            </a:r>
            <a:r>
              <a:rPr lang="pl-PL" dirty="0"/>
              <a:t> </a:t>
            </a:r>
            <a:r>
              <a:rPr lang="pl-PL" dirty="0" err="1"/>
              <a:t>your</a:t>
            </a:r>
            <a:r>
              <a:rPr lang="pl-PL" dirty="0"/>
              <a:t> rent </a:t>
            </a:r>
            <a:r>
              <a:rPr lang="pl-PL" dirty="0" err="1"/>
              <a:t>covers</a:t>
            </a:r>
            <a:r>
              <a:rPr lang="pl-PL" dirty="0"/>
              <a:t> </a:t>
            </a:r>
            <a:r>
              <a:rPr lang="pl-PL" dirty="0" err="1"/>
              <a:t>also</a:t>
            </a:r>
            <a:r>
              <a:rPr lang="pl-PL" dirty="0"/>
              <a:t> utilities </a:t>
            </a:r>
            <a:r>
              <a:rPr lang="pl-PL" dirty="0" err="1"/>
              <a:t>or</a:t>
            </a:r>
            <a:r>
              <a:rPr lang="pl-PL" dirty="0"/>
              <a:t> </a:t>
            </a:r>
            <a:r>
              <a:rPr lang="pl-PL" dirty="0" err="1"/>
              <a:t>submit</a:t>
            </a:r>
            <a:r>
              <a:rPr lang="pl-PL" dirty="0"/>
              <a:t> </a:t>
            </a:r>
            <a:r>
              <a:rPr lang="pl-PL" dirty="0" err="1"/>
              <a:t>receipts</a:t>
            </a:r>
            <a:r>
              <a:rPr lang="pl-PL" dirty="0"/>
              <a:t> for utilities/</a:t>
            </a:r>
            <a:r>
              <a:rPr lang="pl-PL" dirty="0" err="1"/>
              <a:t>written</a:t>
            </a:r>
            <a:r>
              <a:rPr lang="pl-PL" dirty="0"/>
              <a:t> </a:t>
            </a:r>
            <a:r>
              <a:rPr lang="pl-PL" dirty="0" err="1"/>
              <a:t>statement</a:t>
            </a:r>
            <a:r>
              <a:rPr lang="pl-PL" dirty="0"/>
              <a:t> from </a:t>
            </a:r>
            <a:r>
              <a:rPr lang="pl-PL" dirty="0" err="1"/>
              <a:t>your</a:t>
            </a:r>
            <a:r>
              <a:rPr lang="pl-PL" dirty="0"/>
              <a:t> landlord</a:t>
            </a:r>
          </a:p>
          <a:p>
            <a:pPr marL="712788" indent="-177800" algn="just"/>
            <a:r>
              <a:rPr lang="pl-PL" dirty="0">
                <a:solidFill>
                  <a:srgbClr val="C00000"/>
                </a:solidFill>
              </a:rPr>
              <a:t> </a:t>
            </a:r>
            <a:r>
              <a:rPr lang="pl-PL" dirty="0" err="1"/>
              <a:t>All</a:t>
            </a:r>
            <a:r>
              <a:rPr lang="pl-PL" dirty="0"/>
              <a:t> </a:t>
            </a:r>
            <a:r>
              <a:rPr lang="pl-PL" dirty="0" err="1"/>
              <a:t>document</a:t>
            </a:r>
            <a:r>
              <a:rPr lang="pl-PL" dirty="0"/>
              <a:t> </a:t>
            </a:r>
            <a:r>
              <a:rPr lang="pl-PL" dirty="0" err="1"/>
              <a:t>must</a:t>
            </a:r>
            <a:r>
              <a:rPr lang="pl-PL" dirty="0"/>
              <a:t> be </a:t>
            </a:r>
            <a:r>
              <a:rPr lang="pl-PL" dirty="0" err="1"/>
              <a:t>translated</a:t>
            </a:r>
            <a:r>
              <a:rPr lang="pl-PL" dirty="0"/>
              <a:t> </a:t>
            </a:r>
            <a:r>
              <a:rPr lang="pl-PL" dirty="0" err="1"/>
              <a:t>into</a:t>
            </a:r>
            <a:r>
              <a:rPr lang="pl-PL" dirty="0"/>
              <a:t> </a:t>
            </a:r>
            <a:r>
              <a:rPr lang="pl-PL" dirty="0" err="1"/>
              <a:t>Polish</a:t>
            </a:r>
            <a:r>
              <a:rPr lang="pl-PL" dirty="0"/>
              <a:t> by a </a:t>
            </a:r>
            <a:r>
              <a:rPr lang="pl-PL" dirty="0" err="1">
                <a:solidFill>
                  <a:srgbClr val="C00000"/>
                </a:solidFill>
              </a:rPr>
              <a:t>sworn</a:t>
            </a:r>
            <a:r>
              <a:rPr lang="pl-PL" dirty="0">
                <a:solidFill>
                  <a:srgbClr val="C00000"/>
                </a:solidFill>
              </a:rPr>
              <a:t> translator</a:t>
            </a:r>
          </a:p>
          <a:p>
            <a:pPr marL="712788" indent="-177800" algn="just"/>
            <a:r>
              <a:rPr lang="pl-PL" dirty="0">
                <a:solidFill>
                  <a:srgbClr val="C00000"/>
                </a:solidFill>
              </a:rPr>
              <a:t> </a:t>
            </a:r>
            <a:r>
              <a:rPr lang="pl-PL" dirty="0" err="1"/>
              <a:t>Submit</a:t>
            </a:r>
            <a:r>
              <a:rPr lang="pl-PL" dirty="0"/>
              <a:t> </a:t>
            </a:r>
            <a:r>
              <a:rPr lang="pl-PL" dirty="0" err="1">
                <a:solidFill>
                  <a:srgbClr val="C00000"/>
                </a:solidFill>
              </a:rPr>
              <a:t>original</a:t>
            </a:r>
            <a:r>
              <a:rPr lang="pl-PL" dirty="0">
                <a:solidFill>
                  <a:srgbClr val="C00000"/>
                </a:solidFill>
              </a:rPr>
              <a:t> </a:t>
            </a:r>
            <a:r>
              <a:rPr lang="pl-PL" dirty="0" err="1">
                <a:solidFill>
                  <a:srgbClr val="C00000"/>
                </a:solidFill>
              </a:rPr>
              <a:t>documents</a:t>
            </a:r>
            <a:r>
              <a:rPr lang="pl-PL" dirty="0">
                <a:solidFill>
                  <a:srgbClr val="C00000"/>
                </a:solidFill>
              </a:rPr>
              <a:t> </a:t>
            </a:r>
            <a:r>
              <a:rPr lang="pl-PL" dirty="0" err="1">
                <a:solidFill>
                  <a:srgbClr val="C00000"/>
                </a:solidFill>
              </a:rPr>
              <a:t>or</a:t>
            </a:r>
            <a:r>
              <a:rPr lang="pl-PL" dirty="0">
                <a:solidFill>
                  <a:srgbClr val="C00000"/>
                </a:solidFill>
              </a:rPr>
              <a:t> </a:t>
            </a:r>
            <a:r>
              <a:rPr lang="pl-PL" dirty="0" err="1">
                <a:solidFill>
                  <a:srgbClr val="C00000"/>
                </a:solidFill>
              </a:rPr>
              <a:t>copies</a:t>
            </a:r>
            <a:r>
              <a:rPr lang="pl-PL" dirty="0">
                <a:solidFill>
                  <a:srgbClr val="C00000"/>
                </a:solidFill>
              </a:rPr>
              <a:t> </a:t>
            </a:r>
            <a:r>
              <a:rPr lang="pl-PL" dirty="0" err="1">
                <a:solidFill>
                  <a:srgbClr val="C00000"/>
                </a:solidFill>
              </a:rPr>
              <a:t>certified</a:t>
            </a:r>
            <a:r>
              <a:rPr lang="pl-PL" dirty="0">
                <a:solidFill>
                  <a:srgbClr val="C00000"/>
                </a:solidFill>
              </a:rPr>
              <a:t> by a </a:t>
            </a:r>
            <a:r>
              <a:rPr lang="pl-PL" dirty="0" err="1">
                <a:solidFill>
                  <a:srgbClr val="C00000"/>
                </a:solidFill>
              </a:rPr>
              <a:t>notary</a:t>
            </a:r>
            <a:endParaRPr lang="pl-PL" dirty="0">
              <a:solidFill>
                <a:srgbClr val="C00000"/>
              </a:solidFill>
            </a:endParaRPr>
          </a:p>
          <a:p>
            <a:pPr marL="712788" indent="-177800" algn="just"/>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139102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CHANGES DUE TO CORONAVIRUS</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p:txBody>
          <a:bodyPr>
            <a:normAutofit/>
          </a:bodyPr>
          <a:lstStyle/>
          <a:p>
            <a:pPr marL="0" indent="0" algn="just">
              <a:buNone/>
              <a:tabLst>
                <a:tab pos="450850" algn="l"/>
              </a:tabLst>
            </a:pPr>
            <a:r>
              <a:rPr lang="pl-PL" dirty="0"/>
              <a:t>	</a:t>
            </a:r>
            <a:endParaRPr lang="pl-PL" dirty="0">
              <a:highlight>
                <a:srgbClr val="FFFF00"/>
              </a:highlight>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
        <p:nvSpPr>
          <p:cNvPr id="5" name="Symbol zastępczy zawartości 6">
            <a:extLst>
              <a:ext uri="{FF2B5EF4-FFF2-40B4-BE49-F238E27FC236}">
                <a16:creationId xmlns:a16="http://schemas.microsoft.com/office/drawing/2014/main" id="{0F54334D-E6DA-47BB-B7D2-D9D563969801}"/>
              </a:ext>
            </a:extLst>
          </p:cNvPr>
          <p:cNvSpPr txBox="1">
            <a:spLocks/>
          </p:cNvSpPr>
          <p:nvPr/>
        </p:nvSpPr>
        <p:spPr>
          <a:xfrm>
            <a:off x="838200" y="1519530"/>
            <a:ext cx="10515600"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tabLst>
                <a:tab pos="450850" algn="l"/>
              </a:tabLst>
            </a:pPr>
            <a:endParaRPr lang="pl-PL" dirty="0">
              <a:solidFill>
                <a:srgbClr val="C00000"/>
              </a:solidFill>
            </a:endParaRPr>
          </a:p>
          <a:p>
            <a:pPr algn="just">
              <a:tabLst>
                <a:tab pos="450850" algn="l"/>
              </a:tabLst>
            </a:pPr>
            <a:r>
              <a:rPr lang="pl-PL" dirty="0">
                <a:solidFill>
                  <a:srgbClr val="C00000"/>
                </a:solidFill>
              </a:rPr>
              <a:t> </a:t>
            </a:r>
            <a:r>
              <a:rPr lang="pl-PL" dirty="0"/>
              <a:t>Deadline for the </a:t>
            </a:r>
            <a:r>
              <a:rPr lang="pl-PL" dirty="0" err="1"/>
              <a:t>appeal</a:t>
            </a:r>
            <a:r>
              <a:rPr lang="pl-PL" dirty="0"/>
              <a:t>. </a:t>
            </a:r>
            <a:r>
              <a:rPr lang="pl-PL" b="1" dirty="0" err="1">
                <a:solidFill>
                  <a:srgbClr val="C00000"/>
                </a:solidFill>
              </a:rPr>
              <a:t>Attention</a:t>
            </a:r>
            <a:r>
              <a:rPr lang="pl-PL" b="1" dirty="0">
                <a:solidFill>
                  <a:srgbClr val="C00000"/>
                </a:solidFill>
              </a:rPr>
              <a:t>! New Anti-COVID-19 </a:t>
            </a:r>
            <a:r>
              <a:rPr lang="pl-PL" b="1" dirty="0" err="1">
                <a:solidFill>
                  <a:srgbClr val="C00000"/>
                </a:solidFill>
              </a:rPr>
              <a:t>Schield</a:t>
            </a:r>
            <a:r>
              <a:rPr lang="pl-PL" b="1" dirty="0">
                <a:solidFill>
                  <a:srgbClr val="C00000"/>
                </a:solidFill>
              </a:rPr>
              <a:t> 3.0 </a:t>
            </a:r>
          </a:p>
          <a:p>
            <a:pPr marL="0" indent="0" algn="just">
              <a:buNone/>
              <a:tabLst>
                <a:tab pos="450850" algn="l"/>
              </a:tabLst>
            </a:pPr>
            <a:endParaRPr lang="pl-PL" dirty="0"/>
          </a:p>
          <a:p>
            <a:pPr algn="just">
              <a:lnSpc>
                <a:spcPct val="120000"/>
              </a:lnSpc>
              <a:tabLst>
                <a:tab pos="450850" algn="l"/>
              </a:tabLst>
            </a:pPr>
            <a:r>
              <a:rPr lang="pl-PL" dirty="0">
                <a:solidFill>
                  <a:srgbClr val="C00000"/>
                </a:solidFill>
              </a:rPr>
              <a:t> </a:t>
            </a:r>
            <a:r>
              <a:rPr lang="pl-PL" dirty="0" err="1"/>
              <a:t>Extention</a:t>
            </a:r>
            <a:r>
              <a:rPr lang="pl-PL" dirty="0"/>
              <a:t> of </a:t>
            </a:r>
            <a:r>
              <a:rPr lang="pl-PL" dirty="0" err="1"/>
              <a:t>legal</a:t>
            </a:r>
            <a:r>
              <a:rPr lang="pl-PL" dirty="0"/>
              <a:t> </a:t>
            </a:r>
            <a:r>
              <a:rPr lang="pl-PL" dirty="0" err="1"/>
              <a:t>stay</a:t>
            </a:r>
            <a:r>
              <a:rPr lang="pl-PL" dirty="0"/>
              <a:t>, </a:t>
            </a:r>
            <a:r>
              <a:rPr lang="pl-PL" dirty="0" err="1"/>
              <a:t>if</a:t>
            </a:r>
            <a:r>
              <a:rPr lang="pl-PL" dirty="0"/>
              <a:t> </a:t>
            </a:r>
            <a:r>
              <a:rPr lang="pl-PL" dirty="0" err="1"/>
              <a:t>national</a:t>
            </a:r>
            <a:r>
              <a:rPr lang="pl-PL" dirty="0"/>
              <a:t> visa </a:t>
            </a:r>
            <a:r>
              <a:rPr lang="pl-PL" dirty="0" err="1"/>
              <a:t>or</a:t>
            </a:r>
            <a:r>
              <a:rPr lang="pl-PL" dirty="0"/>
              <a:t> TRC </a:t>
            </a:r>
            <a:r>
              <a:rPr lang="pl-PL" dirty="0" err="1"/>
              <a:t>ends</a:t>
            </a:r>
            <a:r>
              <a:rPr lang="pl-PL" dirty="0"/>
              <a:t> </a:t>
            </a:r>
            <a:r>
              <a:rPr lang="pl-PL" dirty="0" err="1"/>
              <a:t>during</a:t>
            </a:r>
            <a:r>
              <a:rPr lang="pl-PL" dirty="0"/>
              <a:t> the </a:t>
            </a:r>
            <a:r>
              <a:rPr lang="pl-PL" dirty="0" err="1"/>
              <a:t>coronavirus</a:t>
            </a:r>
            <a:r>
              <a:rPr lang="pl-PL" dirty="0"/>
              <a:t> (to 30 </a:t>
            </a:r>
            <a:r>
              <a:rPr lang="pl-PL" dirty="0" err="1"/>
              <a:t>days</a:t>
            </a:r>
            <a:r>
              <a:rPr lang="pl-PL" dirty="0"/>
              <a:t> </a:t>
            </a:r>
            <a:r>
              <a:rPr lang="pl-PL" dirty="0" err="1"/>
              <a:t>after</a:t>
            </a:r>
            <a:r>
              <a:rPr lang="pl-PL" dirty="0"/>
              <a:t> the </a:t>
            </a:r>
            <a:r>
              <a:rPr lang="pl-PL" dirty="0" err="1"/>
              <a:t>revocation</a:t>
            </a:r>
            <a:r>
              <a:rPr lang="pl-PL" dirty="0"/>
              <a:t> of </a:t>
            </a:r>
            <a:r>
              <a:rPr lang="pl-PL" dirty="0" err="1"/>
              <a:t>an</a:t>
            </a:r>
            <a:r>
              <a:rPr lang="pl-PL" dirty="0"/>
              <a:t> </a:t>
            </a:r>
            <a:r>
              <a:rPr lang="pl-PL" dirty="0" err="1"/>
              <a:t>epidemic</a:t>
            </a:r>
            <a:r>
              <a:rPr lang="pl-PL" dirty="0"/>
              <a:t> </a:t>
            </a:r>
            <a:r>
              <a:rPr lang="pl-PL" dirty="0" err="1"/>
              <a:t>risk</a:t>
            </a:r>
            <a:r>
              <a:rPr lang="pl-PL" dirty="0"/>
              <a:t>)</a:t>
            </a:r>
          </a:p>
          <a:p>
            <a:pPr marL="0" indent="0" algn="just">
              <a:buNone/>
              <a:tabLst>
                <a:tab pos="450850" algn="l"/>
              </a:tabLst>
            </a:pPr>
            <a:endParaRPr lang="pl-PL" dirty="0"/>
          </a:p>
          <a:p>
            <a:pPr algn="just">
              <a:lnSpc>
                <a:spcPct val="120000"/>
              </a:lnSpc>
              <a:tabLst>
                <a:tab pos="450850" algn="l"/>
              </a:tabLst>
            </a:pPr>
            <a:r>
              <a:rPr lang="pl-PL" dirty="0">
                <a:solidFill>
                  <a:srgbClr val="C00000"/>
                </a:solidFill>
              </a:rPr>
              <a:t> </a:t>
            </a:r>
            <a:r>
              <a:rPr lang="pl-PL" dirty="0" err="1"/>
              <a:t>Extention</a:t>
            </a:r>
            <a:r>
              <a:rPr lang="pl-PL" dirty="0"/>
              <a:t> of </a:t>
            </a:r>
            <a:r>
              <a:rPr lang="pl-PL" dirty="0" err="1"/>
              <a:t>stay</a:t>
            </a:r>
            <a:r>
              <a:rPr lang="pl-PL" dirty="0"/>
              <a:t> </a:t>
            </a:r>
            <a:r>
              <a:rPr lang="pl-PL" dirty="0" err="1"/>
              <a:t>if</a:t>
            </a:r>
            <a:r>
              <a:rPr lang="pl-PL" dirty="0"/>
              <a:t> </a:t>
            </a:r>
            <a:r>
              <a:rPr lang="pl-PL" dirty="0" err="1"/>
              <a:t>you</a:t>
            </a:r>
            <a:r>
              <a:rPr lang="pl-PL" dirty="0"/>
              <a:t> </a:t>
            </a:r>
            <a:r>
              <a:rPr lang="pl-PL" dirty="0" err="1"/>
              <a:t>were</a:t>
            </a:r>
            <a:r>
              <a:rPr lang="pl-PL" dirty="0"/>
              <a:t> in Poland on 14 March 2020 on </a:t>
            </a:r>
            <a:r>
              <a:rPr lang="pl-PL" dirty="0" err="1"/>
              <a:t>Schengen</a:t>
            </a:r>
            <a:r>
              <a:rPr lang="pl-PL" dirty="0"/>
              <a:t> visa </a:t>
            </a:r>
            <a:r>
              <a:rPr lang="pl-PL" dirty="0" err="1"/>
              <a:t>or</a:t>
            </a:r>
            <a:r>
              <a:rPr lang="pl-PL" dirty="0"/>
              <a:t> visa </a:t>
            </a:r>
            <a:r>
              <a:rPr lang="pl-PL" dirty="0" err="1"/>
              <a:t>free</a:t>
            </a:r>
            <a:r>
              <a:rPr lang="pl-PL" dirty="0"/>
              <a:t> </a:t>
            </a:r>
            <a:r>
              <a:rPr lang="pl-PL" dirty="0" err="1"/>
              <a:t>movement</a:t>
            </a:r>
            <a:r>
              <a:rPr lang="pl-PL" dirty="0"/>
              <a:t> (to 30 </a:t>
            </a:r>
            <a:r>
              <a:rPr lang="pl-PL" dirty="0" err="1"/>
              <a:t>days</a:t>
            </a:r>
            <a:r>
              <a:rPr lang="pl-PL" dirty="0"/>
              <a:t> </a:t>
            </a:r>
            <a:r>
              <a:rPr lang="pl-PL" dirty="0" err="1"/>
              <a:t>after</a:t>
            </a:r>
            <a:r>
              <a:rPr lang="pl-PL" dirty="0"/>
              <a:t> the </a:t>
            </a:r>
            <a:r>
              <a:rPr lang="pl-PL" dirty="0" err="1"/>
              <a:t>revocation</a:t>
            </a:r>
            <a:r>
              <a:rPr lang="pl-PL" dirty="0"/>
              <a:t> of </a:t>
            </a:r>
            <a:r>
              <a:rPr lang="pl-PL" dirty="0" err="1"/>
              <a:t>an</a:t>
            </a:r>
            <a:r>
              <a:rPr lang="pl-PL" dirty="0"/>
              <a:t> </a:t>
            </a:r>
            <a:r>
              <a:rPr lang="pl-PL" dirty="0" err="1"/>
              <a:t>epidemic</a:t>
            </a:r>
            <a:r>
              <a:rPr lang="pl-PL" dirty="0"/>
              <a:t> </a:t>
            </a:r>
            <a:r>
              <a:rPr lang="pl-PL" dirty="0" err="1"/>
              <a:t>risk</a:t>
            </a:r>
            <a:r>
              <a:rPr lang="pl-PL" dirty="0"/>
              <a:t>) (</a:t>
            </a:r>
            <a:r>
              <a:rPr lang="pl-PL" dirty="0" err="1"/>
              <a:t>you</a:t>
            </a:r>
            <a:r>
              <a:rPr lang="pl-PL" dirty="0"/>
              <a:t> </a:t>
            </a:r>
            <a:r>
              <a:rPr lang="pl-PL" dirty="0" err="1"/>
              <a:t>can</a:t>
            </a:r>
            <a:r>
              <a:rPr lang="pl-PL" dirty="0"/>
              <a:t> </a:t>
            </a:r>
            <a:r>
              <a:rPr lang="pl-PL" dirty="0" err="1"/>
              <a:t>work</a:t>
            </a:r>
            <a:r>
              <a:rPr lang="pl-PL" dirty="0"/>
              <a:t> with a </a:t>
            </a:r>
            <a:r>
              <a:rPr lang="pl-PL" dirty="0" err="1"/>
              <a:t>work</a:t>
            </a:r>
            <a:r>
              <a:rPr lang="pl-PL" dirty="0"/>
              <a:t> </a:t>
            </a:r>
            <a:r>
              <a:rPr lang="pl-PL" dirty="0" err="1"/>
              <a:t>permit</a:t>
            </a:r>
            <a:r>
              <a:rPr lang="pl-PL" dirty="0"/>
              <a:t>)</a:t>
            </a:r>
          </a:p>
          <a:p>
            <a:pPr marL="0" indent="0" algn="just">
              <a:buNone/>
              <a:tabLst>
                <a:tab pos="450850" algn="l"/>
              </a:tabLst>
            </a:pPr>
            <a:endParaRPr lang="pl-PL" dirty="0">
              <a:solidFill>
                <a:srgbClr val="C00000"/>
              </a:solidFill>
            </a:endParaRPr>
          </a:p>
          <a:p>
            <a:pPr marL="0" indent="0" algn="just">
              <a:buNone/>
              <a:tabLst>
                <a:tab pos="450850" algn="l"/>
              </a:tabLst>
            </a:pPr>
            <a:r>
              <a:rPr lang="pl-PL" b="1" dirty="0">
                <a:solidFill>
                  <a:srgbClr val="C00000"/>
                </a:solidFill>
              </a:rPr>
              <a:t>In </a:t>
            </a:r>
            <a:r>
              <a:rPr lang="pl-PL" b="1" dirty="0" err="1">
                <a:solidFill>
                  <a:srgbClr val="C00000"/>
                </a:solidFill>
              </a:rPr>
              <a:t>those</a:t>
            </a:r>
            <a:r>
              <a:rPr lang="pl-PL" b="1" dirty="0">
                <a:solidFill>
                  <a:srgbClr val="C00000"/>
                </a:solidFill>
              </a:rPr>
              <a:t> </a:t>
            </a:r>
            <a:r>
              <a:rPr lang="pl-PL" b="1" dirty="0" err="1">
                <a:solidFill>
                  <a:srgbClr val="C00000"/>
                </a:solidFill>
              </a:rPr>
              <a:t>situations</a:t>
            </a:r>
            <a:r>
              <a:rPr lang="pl-PL" b="1" dirty="0">
                <a:solidFill>
                  <a:srgbClr val="C00000"/>
                </a:solidFill>
              </a:rPr>
              <a:t> </a:t>
            </a:r>
            <a:r>
              <a:rPr lang="pl-PL" b="1" dirty="0" err="1">
                <a:solidFill>
                  <a:srgbClr val="C00000"/>
                </a:solidFill>
              </a:rPr>
              <a:t>you</a:t>
            </a:r>
            <a:r>
              <a:rPr lang="pl-PL" b="1" dirty="0">
                <a:solidFill>
                  <a:srgbClr val="C00000"/>
                </a:solidFill>
              </a:rPr>
              <a:t> do not </a:t>
            </a:r>
            <a:r>
              <a:rPr lang="pl-PL" b="1" dirty="0" err="1">
                <a:solidFill>
                  <a:srgbClr val="C00000"/>
                </a:solidFill>
              </a:rPr>
              <a:t>need</a:t>
            </a:r>
            <a:r>
              <a:rPr lang="pl-PL" b="1" dirty="0">
                <a:solidFill>
                  <a:srgbClr val="C00000"/>
                </a:solidFill>
              </a:rPr>
              <a:t> to </a:t>
            </a:r>
            <a:r>
              <a:rPr lang="pl-PL" b="1" dirty="0" err="1">
                <a:solidFill>
                  <a:srgbClr val="C00000"/>
                </a:solidFill>
              </a:rPr>
              <a:t>apply</a:t>
            </a:r>
            <a:r>
              <a:rPr lang="pl-PL" b="1" dirty="0">
                <a:solidFill>
                  <a:srgbClr val="C00000"/>
                </a:solidFill>
              </a:rPr>
              <a:t> for the </a:t>
            </a:r>
            <a:r>
              <a:rPr lang="pl-PL" b="1" dirty="0" err="1">
                <a:solidFill>
                  <a:srgbClr val="C00000"/>
                </a:solidFill>
              </a:rPr>
              <a:t>extention</a:t>
            </a:r>
            <a:r>
              <a:rPr lang="pl-PL" b="1" dirty="0">
                <a:solidFill>
                  <a:srgbClr val="C00000"/>
                </a:solidFill>
              </a:rPr>
              <a:t> of </a:t>
            </a:r>
            <a:r>
              <a:rPr lang="pl-PL" b="1" dirty="0" err="1">
                <a:solidFill>
                  <a:srgbClr val="C00000"/>
                </a:solidFill>
              </a:rPr>
              <a:t>your</a:t>
            </a:r>
            <a:r>
              <a:rPr lang="pl-PL" b="1" dirty="0">
                <a:solidFill>
                  <a:srgbClr val="C00000"/>
                </a:solidFill>
              </a:rPr>
              <a:t> </a:t>
            </a:r>
            <a:r>
              <a:rPr lang="pl-PL" b="1" dirty="0" err="1">
                <a:solidFill>
                  <a:srgbClr val="C00000"/>
                </a:solidFill>
              </a:rPr>
              <a:t>residence</a:t>
            </a:r>
            <a:r>
              <a:rPr lang="pl-PL" b="1" dirty="0">
                <a:solidFill>
                  <a:srgbClr val="C00000"/>
                </a:solidFill>
              </a:rPr>
              <a:t> </a:t>
            </a:r>
            <a:r>
              <a:rPr lang="pl-PL" b="1" dirty="0" err="1">
                <a:solidFill>
                  <a:srgbClr val="C00000"/>
                </a:solidFill>
              </a:rPr>
              <a:t>permit</a:t>
            </a:r>
            <a:r>
              <a:rPr lang="pl-PL" b="1" dirty="0">
                <a:solidFill>
                  <a:srgbClr val="C00000"/>
                </a:solidFill>
              </a:rPr>
              <a:t>/visa!</a:t>
            </a:r>
          </a:p>
          <a:p>
            <a:pPr marL="0" indent="0" algn="just">
              <a:buFont typeface="Arial" panose="020B0604020202020204" pitchFamily="34" charset="0"/>
              <a:buNone/>
              <a:tabLst>
                <a:tab pos="450850" algn="l"/>
              </a:tabLst>
            </a:pPr>
            <a:endParaRPr lang="pl-PL" dirty="0">
              <a:solidFill>
                <a:srgbClr val="C00000"/>
              </a:solidFill>
            </a:endParaRPr>
          </a:p>
          <a:p>
            <a:pPr marL="0" indent="0" algn="just">
              <a:buFont typeface="Arial" panose="020B0604020202020204" pitchFamily="34" charset="0"/>
              <a:buNone/>
              <a:tabLst>
                <a:tab pos="450850" algn="l"/>
              </a:tabLst>
            </a:pPr>
            <a:endParaRPr lang="pl-PL" dirty="0">
              <a:solidFill>
                <a:srgbClr val="C00000"/>
              </a:solidFill>
            </a:endParaRPr>
          </a:p>
        </p:txBody>
      </p:sp>
    </p:spTree>
    <p:extLst>
      <p:ext uri="{BB962C8B-B14F-4D97-AF65-F5344CB8AC3E}">
        <p14:creationId xmlns:p14="http://schemas.microsoft.com/office/powerpoint/2010/main" val="3806560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RIGHT TO WORK</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p:txBody>
          <a:bodyPr>
            <a:normAutofit/>
          </a:bodyPr>
          <a:lstStyle/>
          <a:p>
            <a:pPr marL="0" indent="0" algn="just">
              <a:buNone/>
              <a:tabLst>
                <a:tab pos="450850" algn="l"/>
              </a:tabLst>
            </a:pPr>
            <a:r>
              <a:rPr lang="pl-PL" dirty="0"/>
              <a:t>	</a:t>
            </a:r>
            <a:endParaRPr lang="pl-PL" dirty="0">
              <a:highlight>
                <a:srgbClr val="FFFF00"/>
              </a:highlight>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
        <p:nvSpPr>
          <p:cNvPr id="5" name="Symbol zastępczy zawartości 6">
            <a:extLst>
              <a:ext uri="{FF2B5EF4-FFF2-40B4-BE49-F238E27FC236}">
                <a16:creationId xmlns:a16="http://schemas.microsoft.com/office/drawing/2014/main" id="{0F54334D-E6DA-47BB-B7D2-D9D563969801}"/>
              </a:ext>
            </a:extLst>
          </p:cNvPr>
          <p:cNvSpPr txBox="1">
            <a:spLocks/>
          </p:cNvSpPr>
          <p:nvPr/>
        </p:nvSpPr>
        <p:spPr>
          <a:xfrm>
            <a:off x="838200" y="1519530"/>
            <a:ext cx="10515600"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tabLst>
                <a:tab pos="450850" algn="l"/>
              </a:tabLst>
            </a:pPr>
            <a:endParaRPr lang="pl-PL" dirty="0">
              <a:solidFill>
                <a:srgbClr val="C00000"/>
              </a:solidFill>
            </a:endParaRPr>
          </a:p>
          <a:p>
            <a:pPr algn="just">
              <a:tabLst>
                <a:tab pos="450850" algn="l"/>
              </a:tabLst>
            </a:pPr>
            <a:r>
              <a:rPr lang="pl-PL" dirty="0">
                <a:solidFill>
                  <a:srgbClr val="C00000"/>
                </a:solidFill>
              </a:rPr>
              <a:t> </a:t>
            </a:r>
            <a:r>
              <a:rPr lang="pl-PL" dirty="0"/>
              <a:t>Full-</a:t>
            </a:r>
            <a:r>
              <a:rPr lang="pl-PL" dirty="0" err="1"/>
              <a:t>time</a:t>
            </a:r>
            <a:r>
              <a:rPr lang="pl-PL" dirty="0"/>
              <a:t> </a:t>
            </a:r>
            <a:r>
              <a:rPr lang="pl-PL" dirty="0" err="1"/>
              <a:t>studies</a:t>
            </a:r>
            <a:r>
              <a:rPr lang="pl-PL" dirty="0"/>
              <a:t> (studia stacjonarne) – </a:t>
            </a:r>
            <a:r>
              <a:rPr lang="pl-PL" dirty="0" err="1"/>
              <a:t>you</a:t>
            </a:r>
            <a:r>
              <a:rPr lang="pl-PL" dirty="0"/>
              <a:t> </a:t>
            </a:r>
            <a:r>
              <a:rPr lang="pl-PL" dirty="0" err="1">
                <a:solidFill>
                  <a:srgbClr val="C00000"/>
                </a:solidFill>
              </a:rPr>
              <a:t>can</a:t>
            </a:r>
            <a:r>
              <a:rPr lang="pl-PL" dirty="0">
                <a:solidFill>
                  <a:srgbClr val="C00000"/>
                </a:solidFill>
              </a:rPr>
              <a:t> </a:t>
            </a:r>
            <a:r>
              <a:rPr lang="pl-PL" dirty="0" err="1">
                <a:solidFill>
                  <a:srgbClr val="C00000"/>
                </a:solidFill>
              </a:rPr>
              <a:t>work</a:t>
            </a:r>
            <a:r>
              <a:rPr lang="pl-PL" dirty="0">
                <a:solidFill>
                  <a:srgbClr val="C00000"/>
                </a:solidFill>
              </a:rPr>
              <a:t> </a:t>
            </a:r>
            <a:r>
              <a:rPr lang="pl-PL" dirty="0" err="1">
                <a:solidFill>
                  <a:srgbClr val="C00000"/>
                </a:solidFill>
              </a:rPr>
              <a:t>without</a:t>
            </a:r>
            <a:r>
              <a:rPr lang="pl-PL" dirty="0">
                <a:solidFill>
                  <a:srgbClr val="C00000"/>
                </a:solidFill>
              </a:rPr>
              <a:t> </a:t>
            </a:r>
            <a:r>
              <a:rPr lang="pl-PL" dirty="0" err="1"/>
              <a:t>an</a:t>
            </a:r>
            <a:r>
              <a:rPr lang="pl-PL" dirty="0"/>
              <a:t> </a:t>
            </a:r>
            <a:r>
              <a:rPr lang="pl-PL" dirty="0" err="1"/>
              <a:t>additional</a:t>
            </a:r>
            <a:r>
              <a:rPr lang="pl-PL" dirty="0"/>
              <a:t> </a:t>
            </a:r>
            <a:r>
              <a:rPr lang="pl-PL" dirty="0" err="1"/>
              <a:t>work</a:t>
            </a:r>
            <a:r>
              <a:rPr lang="pl-PL" dirty="0"/>
              <a:t> </a:t>
            </a:r>
            <a:r>
              <a:rPr lang="pl-PL" dirty="0" err="1"/>
              <a:t>permit</a:t>
            </a:r>
            <a:endParaRPr lang="pl-PL" dirty="0"/>
          </a:p>
          <a:p>
            <a:pPr algn="just">
              <a:tabLst>
                <a:tab pos="450850" algn="l"/>
              </a:tabLst>
            </a:pPr>
            <a:r>
              <a:rPr lang="pl-PL" dirty="0">
                <a:solidFill>
                  <a:srgbClr val="C00000"/>
                </a:solidFill>
              </a:rPr>
              <a:t> </a:t>
            </a:r>
            <a:r>
              <a:rPr lang="pl-PL" dirty="0" err="1"/>
              <a:t>Graduate</a:t>
            </a:r>
            <a:r>
              <a:rPr lang="pl-PL" dirty="0"/>
              <a:t> of a </a:t>
            </a:r>
            <a:r>
              <a:rPr lang="pl-PL" dirty="0" err="1"/>
              <a:t>Polish</a:t>
            </a:r>
            <a:r>
              <a:rPr lang="pl-PL" dirty="0"/>
              <a:t> </a:t>
            </a:r>
            <a:r>
              <a:rPr lang="pl-PL" dirty="0" err="1"/>
              <a:t>school</a:t>
            </a:r>
            <a:r>
              <a:rPr lang="pl-PL" dirty="0"/>
              <a:t> </a:t>
            </a:r>
            <a:r>
              <a:rPr lang="pl-PL" dirty="0" err="1"/>
              <a:t>or</a:t>
            </a:r>
            <a:r>
              <a:rPr lang="pl-PL" dirty="0"/>
              <a:t> University – </a:t>
            </a:r>
            <a:r>
              <a:rPr lang="pl-PL" dirty="0" err="1"/>
              <a:t>you</a:t>
            </a:r>
            <a:r>
              <a:rPr lang="pl-PL" dirty="0"/>
              <a:t> </a:t>
            </a:r>
            <a:r>
              <a:rPr lang="pl-PL" dirty="0" err="1">
                <a:solidFill>
                  <a:srgbClr val="C00000"/>
                </a:solidFill>
              </a:rPr>
              <a:t>can</a:t>
            </a:r>
            <a:r>
              <a:rPr lang="pl-PL" dirty="0">
                <a:solidFill>
                  <a:srgbClr val="C00000"/>
                </a:solidFill>
              </a:rPr>
              <a:t> </a:t>
            </a:r>
            <a:r>
              <a:rPr lang="pl-PL" dirty="0" err="1">
                <a:solidFill>
                  <a:srgbClr val="C00000"/>
                </a:solidFill>
              </a:rPr>
              <a:t>work</a:t>
            </a:r>
            <a:r>
              <a:rPr lang="pl-PL" dirty="0">
                <a:solidFill>
                  <a:srgbClr val="C00000"/>
                </a:solidFill>
              </a:rPr>
              <a:t> </a:t>
            </a:r>
            <a:r>
              <a:rPr lang="pl-PL" dirty="0" err="1">
                <a:solidFill>
                  <a:srgbClr val="C00000"/>
                </a:solidFill>
              </a:rPr>
              <a:t>without</a:t>
            </a:r>
            <a:r>
              <a:rPr lang="pl-PL" dirty="0"/>
              <a:t> </a:t>
            </a:r>
            <a:r>
              <a:rPr lang="pl-PL" dirty="0" err="1"/>
              <a:t>an</a:t>
            </a:r>
            <a:r>
              <a:rPr lang="pl-PL" dirty="0"/>
              <a:t> </a:t>
            </a:r>
            <a:r>
              <a:rPr lang="pl-PL" dirty="0" err="1"/>
              <a:t>additional</a:t>
            </a:r>
            <a:r>
              <a:rPr lang="pl-PL" dirty="0"/>
              <a:t> </a:t>
            </a:r>
            <a:r>
              <a:rPr lang="pl-PL" dirty="0" err="1"/>
              <a:t>work</a:t>
            </a:r>
            <a:r>
              <a:rPr lang="pl-PL" dirty="0"/>
              <a:t> </a:t>
            </a:r>
            <a:r>
              <a:rPr lang="pl-PL" dirty="0" err="1"/>
              <a:t>permit</a:t>
            </a:r>
            <a:endParaRPr lang="pl-PL" dirty="0"/>
          </a:p>
          <a:p>
            <a:pPr algn="just">
              <a:tabLst>
                <a:tab pos="450850" algn="l"/>
              </a:tabLst>
            </a:pPr>
            <a:r>
              <a:rPr lang="pl-PL" dirty="0">
                <a:solidFill>
                  <a:srgbClr val="C00000"/>
                </a:solidFill>
              </a:rPr>
              <a:t> </a:t>
            </a:r>
            <a:r>
              <a:rPr lang="pl-PL" dirty="0" err="1"/>
              <a:t>Temporary</a:t>
            </a:r>
            <a:r>
              <a:rPr lang="pl-PL" dirty="0"/>
              <a:t> </a:t>
            </a:r>
            <a:r>
              <a:rPr lang="pl-PL" dirty="0" err="1"/>
              <a:t>work</a:t>
            </a:r>
            <a:r>
              <a:rPr lang="pl-PL" dirty="0"/>
              <a:t> </a:t>
            </a:r>
            <a:r>
              <a:rPr lang="pl-PL" dirty="0" err="1"/>
              <a:t>permit</a:t>
            </a:r>
            <a:r>
              <a:rPr lang="pl-PL" dirty="0"/>
              <a:t> </a:t>
            </a:r>
            <a:r>
              <a:rPr lang="pl-PL" dirty="0" err="1"/>
              <a:t>based</a:t>
            </a:r>
            <a:r>
              <a:rPr lang="pl-PL" dirty="0"/>
              <a:t> on </a:t>
            </a:r>
            <a:r>
              <a:rPr lang="pl-PL" dirty="0" err="1"/>
              <a:t>studies</a:t>
            </a:r>
            <a:r>
              <a:rPr lang="pl-PL" dirty="0"/>
              <a:t> – </a:t>
            </a:r>
            <a:r>
              <a:rPr lang="pl-PL" dirty="0" err="1"/>
              <a:t>you</a:t>
            </a:r>
            <a:r>
              <a:rPr lang="pl-PL" dirty="0"/>
              <a:t> </a:t>
            </a:r>
            <a:r>
              <a:rPr lang="pl-PL" dirty="0" err="1">
                <a:solidFill>
                  <a:srgbClr val="C00000"/>
                </a:solidFill>
              </a:rPr>
              <a:t>can</a:t>
            </a:r>
            <a:r>
              <a:rPr lang="pl-PL" dirty="0">
                <a:solidFill>
                  <a:srgbClr val="C00000"/>
                </a:solidFill>
              </a:rPr>
              <a:t> </a:t>
            </a:r>
            <a:r>
              <a:rPr lang="pl-PL" dirty="0" err="1">
                <a:solidFill>
                  <a:srgbClr val="C00000"/>
                </a:solidFill>
              </a:rPr>
              <a:t>work</a:t>
            </a:r>
            <a:r>
              <a:rPr lang="pl-PL" dirty="0">
                <a:solidFill>
                  <a:srgbClr val="C00000"/>
                </a:solidFill>
              </a:rPr>
              <a:t> </a:t>
            </a:r>
            <a:r>
              <a:rPr lang="pl-PL" dirty="0" err="1">
                <a:solidFill>
                  <a:srgbClr val="C00000"/>
                </a:solidFill>
              </a:rPr>
              <a:t>without</a:t>
            </a:r>
            <a:r>
              <a:rPr lang="pl-PL" dirty="0">
                <a:solidFill>
                  <a:srgbClr val="C00000"/>
                </a:solidFill>
              </a:rPr>
              <a:t> </a:t>
            </a:r>
            <a:r>
              <a:rPr lang="pl-PL" dirty="0" err="1"/>
              <a:t>additional</a:t>
            </a:r>
            <a:r>
              <a:rPr lang="pl-PL" dirty="0"/>
              <a:t> </a:t>
            </a:r>
            <a:r>
              <a:rPr lang="pl-PL" dirty="0" err="1"/>
              <a:t>work</a:t>
            </a:r>
            <a:r>
              <a:rPr lang="pl-PL" dirty="0"/>
              <a:t> </a:t>
            </a:r>
            <a:r>
              <a:rPr lang="pl-PL" dirty="0" err="1"/>
              <a:t>permit</a:t>
            </a:r>
            <a:endParaRPr lang="pl-PL" dirty="0"/>
          </a:p>
          <a:p>
            <a:pPr algn="just">
              <a:tabLst>
                <a:tab pos="450850" algn="l"/>
              </a:tabLst>
            </a:pPr>
            <a:r>
              <a:rPr lang="pl-PL" dirty="0">
                <a:solidFill>
                  <a:srgbClr val="C00000"/>
                </a:solidFill>
              </a:rPr>
              <a:t> </a:t>
            </a:r>
            <a:r>
              <a:rPr lang="pl-PL" dirty="0" err="1"/>
              <a:t>Students</a:t>
            </a:r>
            <a:r>
              <a:rPr lang="pl-PL" dirty="0"/>
              <a:t> of part-</a:t>
            </a:r>
            <a:r>
              <a:rPr lang="pl-PL" dirty="0" err="1"/>
              <a:t>time</a:t>
            </a:r>
            <a:r>
              <a:rPr lang="pl-PL" dirty="0"/>
              <a:t> </a:t>
            </a:r>
            <a:r>
              <a:rPr lang="pl-PL" dirty="0" err="1"/>
              <a:t>studies</a:t>
            </a:r>
            <a:r>
              <a:rPr lang="pl-PL" dirty="0"/>
              <a:t> (studia niestacjonarne) </a:t>
            </a:r>
            <a:r>
              <a:rPr lang="pl-PL" dirty="0" err="1"/>
              <a:t>or</a:t>
            </a:r>
            <a:r>
              <a:rPr lang="pl-PL" dirty="0"/>
              <a:t> extra-mural </a:t>
            </a:r>
            <a:r>
              <a:rPr lang="pl-PL" dirty="0" err="1"/>
              <a:t>education</a:t>
            </a:r>
            <a:r>
              <a:rPr lang="pl-PL" dirty="0"/>
              <a:t> (studia zaoczne) </a:t>
            </a:r>
            <a:r>
              <a:rPr lang="pl-PL" dirty="0" err="1"/>
              <a:t>or</a:t>
            </a:r>
            <a:r>
              <a:rPr lang="pl-PL" dirty="0"/>
              <a:t> post-</a:t>
            </a:r>
            <a:r>
              <a:rPr lang="pl-PL" dirty="0" err="1"/>
              <a:t>graduate</a:t>
            </a:r>
            <a:r>
              <a:rPr lang="pl-PL" dirty="0"/>
              <a:t> </a:t>
            </a:r>
            <a:r>
              <a:rPr lang="pl-PL" dirty="0" err="1"/>
              <a:t>studies</a:t>
            </a:r>
            <a:r>
              <a:rPr lang="pl-PL" dirty="0"/>
              <a:t> </a:t>
            </a:r>
            <a:r>
              <a:rPr lang="pl-PL" dirty="0" err="1"/>
              <a:t>staying</a:t>
            </a:r>
            <a:r>
              <a:rPr lang="pl-PL" dirty="0"/>
              <a:t> in Poland on a visa – </a:t>
            </a:r>
            <a:r>
              <a:rPr lang="pl-PL" dirty="0" err="1"/>
              <a:t>you</a:t>
            </a:r>
            <a:r>
              <a:rPr lang="pl-PL" dirty="0"/>
              <a:t> </a:t>
            </a:r>
            <a:r>
              <a:rPr lang="pl-PL" dirty="0" err="1">
                <a:solidFill>
                  <a:srgbClr val="C00000"/>
                </a:solidFill>
              </a:rPr>
              <a:t>need</a:t>
            </a:r>
            <a:r>
              <a:rPr lang="pl-PL" dirty="0">
                <a:solidFill>
                  <a:srgbClr val="C00000"/>
                </a:solidFill>
              </a:rPr>
              <a:t> to </a:t>
            </a:r>
            <a:r>
              <a:rPr lang="pl-PL" dirty="0" err="1">
                <a:solidFill>
                  <a:srgbClr val="C00000"/>
                </a:solidFill>
              </a:rPr>
              <a:t>get</a:t>
            </a:r>
            <a:r>
              <a:rPr lang="pl-PL" dirty="0">
                <a:solidFill>
                  <a:srgbClr val="C00000"/>
                </a:solidFill>
              </a:rPr>
              <a:t> a </a:t>
            </a:r>
            <a:r>
              <a:rPr lang="pl-PL" dirty="0" err="1">
                <a:solidFill>
                  <a:srgbClr val="C00000"/>
                </a:solidFill>
              </a:rPr>
              <a:t>work</a:t>
            </a:r>
            <a:r>
              <a:rPr lang="pl-PL" dirty="0">
                <a:solidFill>
                  <a:srgbClr val="C00000"/>
                </a:solidFill>
              </a:rPr>
              <a:t> </a:t>
            </a:r>
            <a:r>
              <a:rPr lang="pl-PL" dirty="0" err="1">
                <a:solidFill>
                  <a:srgbClr val="C00000"/>
                </a:solidFill>
              </a:rPr>
              <a:t>permit</a:t>
            </a:r>
            <a:endParaRPr lang="pl-PL" dirty="0">
              <a:solidFill>
                <a:srgbClr val="C00000"/>
              </a:solidFill>
            </a:endParaRPr>
          </a:p>
          <a:p>
            <a:pPr algn="just">
              <a:tabLst>
                <a:tab pos="450850" algn="l"/>
              </a:tabLst>
            </a:pPr>
            <a:endParaRPr lang="pl-PL" dirty="0">
              <a:solidFill>
                <a:srgbClr val="C00000"/>
              </a:solidFill>
            </a:endParaRPr>
          </a:p>
          <a:p>
            <a:pPr marL="0" indent="0" algn="just">
              <a:buNone/>
              <a:tabLst>
                <a:tab pos="450850" algn="l"/>
              </a:tabLst>
            </a:pPr>
            <a:r>
              <a:rPr lang="pl-PL" b="1" dirty="0" err="1">
                <a:solidFill>
                  <a:srgbClr val="C00000"/>
                </a:solidFill>
              </a:rPr>
              <a:t>Attention</a:t>
            </a:r>
            <a:r>
              <a:rPr lang="pl-PL" b="1" dirty="0">
                <a:solidFill>
                  <a:srgbClr val="C00000"/>
                </a:solidFill>
              </a:rPr>
              <a:t>! </a:t>
            </a:r>
            <a:r>
              <a:rPr lang="pl-PL" b="1" dirty="0" err="1">
                <a:solidFill>
                  <a:srgbClr val="C00000"/>
                </a:solidFill>
              </a:rPr>
              <a:t>If</a:t>
            </a:r>
            <a:r>
              <a:rPr lang="pl-PL" b="1" dirty="0">
                <a:solidFill>
                  <a:srgbClr val="C00000"/>
                </a:solidFill>
              </a:rPr>
              <a:t> </a:t>
            </a:r>
            <a:r>
              <a:rPr lang="pl-PL" b="1" dirty="0" err="1">
                <a:solidFill>
                  <a:srgbClr val="C00000"/>
                </a:solidFill>
              </a:rPr>
              <a:t>you</a:t>
            </a:r>
            <a:r>
              <a:rPr lang="pl-PL" b="1" dirty="0">
                <a:solidFill>
                  <a:srgbClr val="C00000"/>
                </a:solidFill>
              </a:rPr>
              <a:t> </a:t>
            </a:r>
            <a:r>
              <a:rPr lang="pl-PL" b="1" dirty="0" err="1">
                <a:solidFill>
                  <a:srgbClr val="C00000"/>
                </a:solidFill>
              </a:rPr>
              <a:t>work</a:t>
            </a:r>
            <a:r>
              <a:rPr lang="pl-PL" b="1" dirty="0">
                <a:solidFill>
                  <a:srgbClr val="C00000"/>
                </a:solidFill>
              </a:rPr>
              <a:t> </a:t>
            </a:r>
            <a:r>
              <a:rPr lang="pl-PL" b="1" dirty="0" err="1">
                <a:solidFill>
                  <a:srgbClr val="C00000"/>
                </a:solidFill>
              </a:rPr>
              <a:t>without</a:t>
            </a:r>
            <a:r>
              <a:rPr lang="pl-PL" b="1" dirty="0">
                <a:solidFill>
                  <a:srgbClr val="C00000"/>
                </a:solidFill>
              </a:rPr>
              <a:t> a </a:t>
            </a:r>
            <a:r>
              <a:rPr lang="pl-PL" b="1" dirty="0" err="1">
                <a:solidFill>
                  <a:srgbClr val="C00000"/>
                </a:solidFill>
              </a:rPr>
              <a:t>permit</a:t>
            </a:r>
            <a:r>
              <a:rPr lang="pl-PL" b="1" dirty="0">
                <a:solidFill>
                  <a:srgbClr val="C00000"/>
                </a:solidFill>
              </a:rPr>
              <a:t> </a:t>
            </a:r>
            <a:r>
              <a:rPr lang="pl-PL" b="1" dirty="0" err="1">
                <a:solidFill>
                  <a:srgbClr val="C00000"/>
                </a:solidFill>
              </a:rPr>
              <a:t>you</a:t>
            </a:r>
            <a:r>
              <a:rPr lang="pl-PL" b="1" dirty="0">
                <a:solidFill>
                  <a:srgbClr val="C00000"/>
                </a:solidFill>
              </a:rPr>
              <a:t> </a:t>
            </a:r>
            <a:r>
              <a:rPr lang="pl-PL" b="1" dirty="0" err="1">
                <a:solidFill>
                  <a:srgbClr val="C00000"/>
                </a:solidFill>
              </a:rPr>
              <a:t>will</a:t>
            </a:r>
            <a:r>
              <a:rPr lang="pl-PL" b="1" dirty="0">
                <a:solidFill>
                  <a:srgbClr val="C00000"/>
                </a:solidFill>
              </a:rPr>
              <a:t>  </a:t>
            </a:r>
            <a:r>
              <a:rPr lang="pl-PL" b="1" dirty="0" err="1">
                <a:solidFill>
                  <a:srgbClr val="C00000"/>
                </a:solidFill>
              </a:rPr>
              <a:t>receive</a:t>
            </a:r>
            <a:r>
              <a:rPr lang="pl-PL" b="1" dirty="0">
                <a:solidFill>
                  <a:srgbClr val="C00000"/>
                </a:solidFill>
              </a:rPr>
              <a:t> a </a:t>
            </a:r>
            <a:r>
              <a:rPr lang="pl-PL" b="1" dirty="0" err="1">
                <a:solidFill>
                  <a:srgbClr val="C00000"/>
                </a:solidFill>
              </a:rPr>
              <a:t>deportation</a:t>
            </a:r>
            <a:r>
              <a:rPr lang="pl-PL" b="1" dirty="0">
                <a:solidFill>
                  <a:srgbClr val="C00000"/>
                </a:solidFill>
              </a:rPr>
              <a:t> order!</a:t>
            </a:r>
          </a:p>
          <a:p>
            <a:pPr marL="0" indent="0" algn="just">
              <a:buFont typeface="Arial" panose="020B0604020202020204" pitchFamily="34" charset="0"/>
              <a:buNone/>
              <a:tabLst>
                <a:tab pos="450850" algn="l"/>
              </a:tabLst>
            </a:pPr>
            <a:endParaRPr lang="pl-PL" dirty="0">
              <a:solidFill>
                <a:srgbClr val="C00000"/>
              </a:solidFill>
            </a:endParaRPr>
          </a:p>
          <a:p>
            <a:pPr marL="0" indent="0" algn="just">
              <a:buFont typeface="Arial" panose="020B0604020202020204" pitchFamily="34" charset="0"/>
              <a:buNone/>
              <a:tabLst>
                <a:tab pos="450850" algn="l"/>
              </a:tabLst>
            </a:pPr>
            <a:endParaRPr lang="pl-PL" dirty="0">
              <a:solidFill>
                <a:srgbClr val="C00000"/>
              </a:solidFill>
            </a:endParaRPr>
          </a:p>
        </p:txBody>
      </p:sp>
    </p:spTree>
    <p:extLst>
      <p:ext uri="{BB962C8B-B14F-4D97-AF65-F5344CB8AC3E}">
        <p14:creationId xmlns:p14="http://schemas.microsoft.com/office/powerpoint/2010/main" val="2328620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5AD4574-C484-4C12-89E7-97C28E40FD11}"/>
              </a:ext>
            </a:extLst>
          </p:cNvPr>
          <p:cNvSpPr>
            <a:spLocks noGrp="1"/>
          </p:cNvSpPr>
          <p:nvPr>
            <p:ph type="title"/>
          </p:nvPr>
        </p:nvSpPr>
        <p:spPr>
          <a:xfrm>
            <a:off x="589560" y="856180"/>
            <a:ext cx="4560584" cy="1128068"/>
          </a:xfrm>
        </p:spPr>
        <p:txBody>
          <a:bodyPr anchor="ctr">
            <a:normAutofit/>
          </a:bodyPr>
          <a:lstStyle/>
          <a:p>
            <a:r>
              <a:rPr lang="pl-PL" sz="4000" dirty="0" err="1"/>
              <a:t>Thank</a:t>
            </a:r>
            <a:r>
              <a:rPr lang="pl-PL" sz="4000" dirty="0"/>
              <a:t> </a:t>
            </a:r>
            <a:r>
              <a:rPr lang="pl-PL" sz="4000" dirty="0" err="1"/>
              <a:t>you</a:t>
            </a:r>
            <a:r>
              <a:rPr lang="pl-PL" sz="4000" dirty="0"/>
              <a:t>!</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98C25979-319F-42FD-B9AA-E2C2F6A0FD54}"/>
              </a:ext>
            </a:extLst>
          </p:cNvPr>
          <p:cNvSpPr>
            <a:spLocks noGrp="1"/>
          </p:cNvSpPr>
          <p:nvPr>
            <p:ph idx="1"/>
          </p:nvPr>
        </p:nvSpPr>
        <p:spPr>
          <a:xfrm>
            <a:off x="590719" y="2330505"/>
            <a:ext cx="4559425" cy="3979585"/>
          </a:xfrm>
        </p:spPr>
        <p:txBody>
          <a:bodyPr anchor="ctr">
            <a:normAutofit/>
          </a:bodyPr>
          <a:lstStyle/>
          <a:p>
            <a:pPr marL="0" indent="0" algn="ctr">
              <a:buNone/>
            </a:pPr>
            <a:br>
              <a:rPr lang="pl-PL" sz="2000" dirty="0"/>
            </a:br>
            <a:r>
              <a:rPr lang="pl-PL" sz="2000" dirty="0" err="1"/>
              <a:t>Association</a:t>
            </a:r>
            <a:r>
              <a:rPr lang="pl-PL" sz="2000" dirty="0"/>
              <a:t> for </a:t>
            </a:r>
            <a:r>
              <a:rPr lang="pl-PL" sz="2000" dirty="0" err="1"/>
              <a:t>Legal</a:t>
            </a:r>
            <a:r>
              <a:rPr lang="pl-PL" sz="2000" dirty="0"/>
              <a:t> </a:t>
            </a:r>
            <a:r>
              <a:rPr lang="pl-PL" sz="2000" dirty="0" err="1"/>
              <a:t>Intervention</a:t>
            </a:r>
            <a:br>
              <a:rPr lang="pl-PL" sz="2000" dirty="0"/>
            </a:br>
            <a:r>
              <a:rPr lang="pl-PL" sz="2000" b="1" dirty="0"/>
              <a:t>Siedmiogrodzka 5/51</a:t>
            </a:r>
            <a:br>
              <a:rPr lang="pl-PL" sz="2000" b="1" dirty="0"/>
            </a:br>
            <a:r>
              <a:rPr lang="pl-PL" sz="2000" b="1" dirty="0"/>
              <a:t>01-204 </a:t>
            </a:r>
            <a:r>
              <a:rPr lang="pl-PL" sz="2000" b="1" dirty="0" err="1"/>
              <a:t>Warsaw</a:t>
            </a:r>
            <a:br>
              <a:rPr lang="pl-PL" sz="2000" dirty="0"/>
            </a:br>
            <a:r>
              <a:rPr lang="pl-PL" sz="2000" dirty="0" err="1"/>
              <a:t>tel</a:t>
            </a:r>
            <a:r>
              <a:rPr lang="pl-PL" sz="2000" dirty="0"/>
              <a:t>/fax (+48) 22 621 51 65</a:t>
            </a:r>
            <a:br>
              <a:rPr lang="pl-PL" sz="2000" dirty="0"/>
            </a:br>
            <a:r>
              <a:rPr lang="pl-PL" sz="2000" dirty="0">
                <a:hlinkClick r:id="rId2"/>
              </a:rPr>
              <a:t>interwencja@interwencjaprawna.pl </a:t>
            </a:r>
            <a:br>
              <a:rPr lang="pl-PL" sz="2000" dirty="0">
                <a:hlinkClick r:id="rId2"/>
              </a:rPr>
            </a:br>
            <a:endParaRPr lang="pl-PL" sz="2000" dirty="0"/>
          </a:p>
          <a:p>
            <a:pPr marL="0" indent="0" algn="ctr">
              <a:buNone/>
            </a:pPr>
            <a:r>
              <a:rPr lang="pl-PL" sz="2000" b="1" dirty="0" err="1"/>
              <a:t>Registration</a:t>
            </a:r>
            <a:r>
              <a:rPr lang="pl-PL" sz="2000" b="1" dirty="0"/>
              <a:t>:</a:t>
            </a:r>
            <a:endParaRPr lang="pl-PL" sz="2000" dirty="0"/>
          </a:p>
          <a:p>
            <a:pPr marL="0" indent="0" algn="ctr">
              <a:buNone/>
            </a:pPr>
            <a:r>
              <a:rPr lang="pl-PL" sz="2000" dirty="0" err="1"/>
              <a:t>Monday</a:t>
            </a:r>
            <a:r>
              <a:rPr lang="pl-PL" sz="2000" dirty="0"/>
              <a:t> – </a:t>
            </a:r>
            <a:r>
              <a:rPr lang="pl-PL" sz="2000" dirty="0" err="1"/>
              <a:t>Friday</a:t>
            </a:r>
            <a:r>
              <a:rPr lang="pl-PL" sz="2000" dirty="0"/>
              <a:t>, from 3 </a:t>
            </a:r>
            <a:r>
              <a:rPr lang="pl-PL" sz="2000" dirty="0" err="1"/>
              <a:t>pm</a:t>
            </a:r>
            <a:r>
              <a:rPr lang="pl-PL" sz="2000" dirty="0"/>
              <a:t> to 4 </a:t>
            </a:r>
            <a:r>
              <a:rPr lang="pl-PL" sz="2000" dirty="0" err="1"/>
              <a:t>pm</a:t>
            </a:r>
            <a:br>
              <a:rPr lang="pl-PL" sz="2000" dirty="0"/>
            </a:br>
            <a:endParaRPr lang="pl-PL" sz="2000" dirty="0"/>
          </a:p>
          <a:p>
            <a:pPr marL="0" indent="0" algn="ctr">
              <a:buNone/>
            </a:pPr>
            <a:r>
              <a:rPr lang="pl-PL" sz="2400" b="1" dirty="0"/>
              <a:t>880 145 372</a:t>
            </a:r>
            <a:endParaRPr lang="pl-PL" sz="2400" dirty="0"/>
          </a:p>
          <a:p>
            <a:pPr marL="0" indent="0">
              <a:buNone/>
            </a:pPr>
            <a:endParaRPr lang="pl-PL" sz="2000" dirty="0"/>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Obraz 6" descr="Obraz zawierający tekst&#10;&#10;Opis wygenerowany automatycznie">
            <a:extLst>
              <a:ext uri="{FF2B5EF4-FFF2-40B4-BE49-F238E27FC236}">
                <a16:creationId xmlns:a16="http://schemas.microsoft.com/office/drawing/2014/main" id="{17B83384-A1B5-41AE-98CA-325627C8B0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0305" y="2501644"/>
            <a:ext cx="5584530" cy="2146555"/>
          </a:xfrm>
          <a:prstGeom prst="rect">
            <a:avLst/>
          </a:prstGeom>
        </p:spPr>
      </p:pic>
      <p:sp>
        <p:nvSpPr>
          <p:cNvPr id="4" name="Rectangle 3">
            <a:extLst>
              <a:ext uri="{FF2B5EF4-FFF2-40B4-BE49-F238E27FC236}">
                <a16:creationId xmlns:a16="http://schemas.microsoft.com/office/drawing/2014/main" id="{622F5208-00CA-4C2B-920F-15B8D30C62EB}"/>
              </a:ext>
            </a:extLst>
          </p:cNvPr>
          <p:cNvSpPr/>
          <p:nvPr/>
        </p:nvSpPr>
        <p:spPr>
          <a:xfrm>
            <a:off x="8551672" y="5793884"/>
            <a:ext cx="2893163" cy="369909"/>
          </a:xfrm>
          <a:prstGeom prst="rect">
            <a:avLst/>
          </a:prstGeom>
        </p:spPr>
        <p:txBody>
          <a:bodyPr wrap="none">
            <a:spAutoFit/>
          </a:bodyPr>
          <a:lstStyle/>
          <a:p>
            <a:pPr indent="-6985" algn="r">
              <a:lnSpc>
                <a:spcPct val="105000"/>
              </a:lnSpc>
              <a:spcAft>
                <a:spcPts val="800"/>
              </a:spcAft>
            </a:pPr>
            <a:r>
              <a:rPr lang="pl-PL" kern="150" dirty="0">
                <a:latin typeface="Calibri" panose="020F0502020204030204" pitchFamily="34" charset="0"/>
                <a:ea typeface="Arial Unicode MS"/>
                <a:cs typeface="Calibri" panose="020F0502020204030204" pitchFamily="34" charset="0"/>
              </a:rPr>
              <a:t>Published on 19</a:t>
            </a:r>
            <a:r>
              <a:rPr lang="pl-PL" kern="150" baseline="30000" dirty="0">
                <a:latin typeface="Calibri" panose="020F0502020204030204" pitchFamily="34" charset="0"/>
                <a:ea typeface="Arial Unicode MS"/>
                <a:cs typeface="Calibri" panose="020F0502020204030204" pitchFamily="34" charset="0"/>
              </a:rPr>
              <a:t>th</a:t>
            </a:r>
            <a:r>
              <a:rPr lang="pl-PL" kern="150" dirty="0">
                <a:latin typeface="Calibri" panose="020F0502020204030204" pitchFamily="34" charset="0"/>
                <a:ea typeface="Arial Unicode MS"/>
                <a:cs typeface="Calibri" panose="020F0502020204030204" pitchFamily="34" charset="0"/>
              </a:rPr>
              <a:t> May, 2020.</a:t>
            </a:r>
            <a:endParaRPr lang="pl-PL" sz="1600" kern="150" dirty="0">
              <a:effectLst/>
              <a:latin typeface="Calibri" panose="020F0502020204030204" pitchFamily="34" charset="0"/>
              <a:ea typeface="Arial Unicode MS"/>
              <a:cs typeface="Calibri" panose="020F0502020204030204" pitchFamily="34" charset="0"/>
            </a:endParaRPr>
          </a:p>
        </p:txBody>
      </p:sp>
    </p:spTree>
    <p:extLst>
      <p:ext uri="{BB962C8B-B14F-4D97-AF65-F5344CB8AC3E}">
        <p14:creationId xmlns:p14="http://schemas.microsoft.com/office/powerpoint/2010/main" val="176946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LEGAL BASIS OF STAY</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29"/>
            <a:ext cx="10515600" cy="4973345"/>
          </a:xfrm>
        </p:spPr>
        <p:txBody>
          <a:bodyPr>
            <a:normAutofit lnSpcReduction="10000"/>
          </a:bodyPr>
          <a:lstStyle/>
          <a:p>
            <a:pPr marL="514350" indent="-514350">
              <a:buFont typeface="+mj-lt"/>
              <a:buAutoNum type="arabicPeriod"/>
            </a:pPr>
            <a:r>
              <a:rPr lang="pl-PL" b="1" dirty="0"/>
              <a:t>Visa -</a:t>
            </a:r>
            <a:r>
              <a:rPr lang="pl-PL" b="1" dirty="0" err="1"/>
              <a:t>free</a:t>
            </a:r>
            <a:r>
              <a:rPr lang="pl-PL" b="1" dirty="0"/>
              <a:t> </a:t>
            </a:r>
            <a:r>
              <a:rPr lang="pl-PL" b="1" dirty="0" err="1"/>
              <a:t>movement</a:t>
            </a:r>
            <a:r>
              <a:rPr lang="pl-PL" b="1" dirty="0"/>
              <a:t> </a:t>
            </a:r>
          </a:p>
          <a:p>
            <a:pPr marL="0" indent="0">
              <a:buNone/>
            </a:pPr>
            <a:endParaRPr lang="pl-PL" b="1" dirty="0"/>
          </a:p>
          <a:p>
            <a:pPr lvl="1"/>
            <a:r>
              <a:rPr lang="pl-PL" dirty="0">
                <a:solidFill>
                  <a:srgbClr val="C00000"/>
                </a:solidFill>
              </a:rPr>
              <a:t> </a:t>
            </a:r>
            <a:r>
              <a:rPr lang="en-US" dirty="0"/>
              <a:t>Regulation (EU) 2018/1806 of the European Parliament and of the Council of 14 November 2018 listing the third countries whose nationals must be in possession of visas when crossing the external borders and those whose nationals are exempt from that requirement </a:t>
            </a:r>
            <a:endParaRPr lang="pl-PL" dirty="0"/>
          </a:p>
          <a:p>
            <a:pPr lvl="1"/>
            <a:r>
              <a:rPr lang="pl-PL" dirty="0">
                <a:solidFill>
                  <a:srgbClr val="C00000"/>
                </a:solidFill>
              </a:rPr>
              <a:t> </a:t>
            </a:r>
            <a:r>
              <a:rPr lang="pl-PL" dirty="0"/>
              <a:t>90 </a:t>
            </a:r>
            <a:r>
              <a:rPr lang="pl-PL" dirty="0" err="1"/>
              <a:t>days</a:t>
            </a:r>
            <a:r>
              <a:rPr lang="pl-PL" dirty="0"/>
              <a:t> </a:t>
            </a:r>
            <a:r>
              <a:rPr lang="pl-PL" dirty="0" err="1"/>
              <a:t>within</a:t>
            </a:r>
            <a:r>
              <a:rPr lang="pl-PL" dirty="0"/>
              <a:t> </a:t>
            </a:r>
            <a:r>
              <a:rPr lang="pl-PL" dirty="0" err="1"/>
              <a:t>each</a:t>
            </a:r>
            <a:r>
              <a:rPr lang="pl-PL" dirty="0"/>
              <a:t> 180 </a:t>
            </a:r>
            <a:r>
              <a:rPr lang="pl-PL" dirty="0" err="1"/>
              <a:t>days</a:t>
            </a:r>
            <a:r>
              <a:rPr lang="pl-PL" dirty="0"/>
              <a:t> (</a:t>
            </a:r>
            <a:r>
              <a:rPr lang="en-US" dirty="0">
                <a:hlinkClick r:id="rId2"/>
              </a:rPr>
              <a:t>https://www.schengenvisainfo.com/visa-calculator/</a:t>
            </a:r>
            <a:r>
              <a:rPr lang="pl-PL" dirty="0"/>
              <a:t>)</a:t>
            </a:r>
          </a:p>
          <a:p>
            <a:pPr marL="457200" lvl="1" indent="0">
              <a:buNone/>
            </a:pPr>
            <a:endParaRPr lang="pl-PL" dirty="0"/>
          </a:p>
          <a:p>
            <a:pPr marL="514350" indent="-514350">
              <a:buFont typeface="+mj-lt"/>
              <a:buAutoNum type="arabicPeriod"/>
            </a:pPr>
            <a:r>
              <a:rPr lang="pl-PL" b="1" dirty="0" err="1"/>
              <a:t>Schengen</a:t>
            </a:r>
            <a:r>
              <a:rPr lang="pl-PL" b="1" dirty="0"/>
              <a:t> visa </a:t>
            </a:r>
            <a:r>
              <a:rPr lang="pl-PL" dirty="0"/>
              <a:t>(</a:t>
            </a:r>
            <a:r>
              <a:rPr lang="pl-PL" dirty="0" err="1"/>
              <a:t>up</a:t>
            </a:r>
            <a:r>
              <a:rPr lang="pl-PL" dirty="0"/>
              <a:t> to 90 </a:t>
            </a:r>
            <a:r>
              <a:rPr lang="pl-PL" dirty="0" err="1"/>
              <a:t>days</a:t>
            </a:r>
            <a:r>
              <a:rPr lang="pl-PL" dirty="0"/>
              <a:t>)</a:t>
            </a:r>
          </a:p>
          <a:p>
            <a:pPr marL="514350" indent="-514350">
              <a:buFont typeface="+mj-lt"/>
              <a:buAutoNum type="arabicPeriod"/>
            </a:pPr>
            <a:r>
              <a:rPr lang="pl-PL" b="1" dirty="0" err="1"/>
              <a:t>National</a:t>
            </a:r>
            <a:r>
              <a:rPr lang="pl-PL" b="1" dirty="0"/>
              <a:t> visa </a:t>
            </a:r>
            <a:r>
              <a:rPr lang="pl-PL" dirty="0"/>
              <a:t>(minimum 90 </a:t>
            </a:r>
            <a:r>
              <a:rPr lang="pl-PL" dirty="0" err="1"/>
              <a:t>days</a:t>
            </a:r>
            <a:r>
              <a:rPr lang="pl-PL" dirty="0"/>
              <a:t> </a:t>
            </a:r>
            <a:r>
              <a:rPr lang="pl-PL" dirty="0" err="1"/>
              <a:t>up</a:t>
            </a:r>
            <a:r>
              <a:rPr lang="pl-PL" dirty="0"/>
              <a:t> to 12 </a:t>
            </a:r>
            <a:r>
              <a:rPr lang="pl-PL" dirty="0" err="1"/>
              <a:t>months</a:t>
            </a:r>
            <a:r>
              <a:rPr lang="pl-PL" dirty="0"/>
              <a:t>)</a:t>
            </a:r>
          </a:p>
          <a:p>
            <a:pPr marL="514350" indent="-514350">
              <a:buFont typeface="+mj-lt"/>
              <a:buAutoNum type="arabicPeriod"/>
            </a:pPr>
            <a:r>
              <a:rPr lang="pl-PL" b="1" dirty="0" err="1"/>
              <a:t>Temporary</a:t>
            </a:r>
            <a:r>
              <a:rPr lang="pl-PL" b="1" dirty="0"/>
              <a:t> </a:t>
            </a:r>
            <a:r>
              <a:rPr lang="pl-PL" b="1" dirty="0" err="1"/>
              <a:t>residence</a:t>
            </a:r>
            <a:r>
              <a:rPr lang="pl-PL" b="1" dirty="0"/>
              <a:t> </a:t>
            </a:r>
            <a:r>
              <a:rPr lang="pl-PL" b="1" dirty="0" err="1"/>
              <a:t>permit</a:t>
            </a:r>
            <a:r>
              <a:rPr lang="pl-PL" b="1" dirty="0"/>
              <a:t> </a:t>
            </a:r>
          </a:p>
          <a:p>
            <a:pPr marL="0" indent="0">
              <a:buNone/>
            </a:pPr>
            <a:endParaRPr lang="en-US"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3229472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NATIONAL VISA</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30"/>
            <a:ext cx="10515600" cy="4351338"/>
          </a:xfrm>
        </p:spPr>
        <p:txBody>
          <a:bodyPr>
            <a:normAutofit fontScale="92500" lnSpcReduction="10000"/>
          </a:bodyPr>
          <a:lstStyle/>
          <a:p>
            <a:pPr marL="0" indent="0" algn="just">
              <a:buNone/>
              <a:tabLst>
                <a:tab pos="450850" algn="l"/>
              </a:tabLst>
            </a:pPr>
            <a:r>
              <a:rPr lang="pl-PL" dirty="0"/>
              <a:t>	</a:t>
            </a:r>
            <a:r>
              <a:rPr lang="pl-PL" b="1" dirty="0" err="1"/>
              <a:t>Where</a:t>
            </a:r>
            <a:r>
              <a:rPr lang="pl-PL" b="1" dirty="0"/>
              <a:t> to </a:t>
            </a:r>
            <a:r>
              <a:rPr lang="pl-PL" b="1" dirty="0" err="1"/>
              <a:t>apply</a:t>
            </a:r>
            <a:r>
              <a:rPr lang="pl-PL" b="1" dirty="0"/>
              <a:t>? </a:t>
            </a:r>
          </a:p>
          <a:p>
            <a:pPr marL="0" indent="0" algn="just">
              <a:buNone/>
              <a:tabLst>
                <a:tab pos="450850" algn="l"/>
              </a:tabLst>
            </a:pPr>
            <a:r>
              <a:rPr lang="pl-PL" dirty="0">
                <a:solidFill>
                  <a:srgbClr val="C00000"/>
                </a:solidFill>
              </a:rPr>
              <a:t>	</a:t>
            </a:r>
            <a:r>
              <a:rPr lang="pl-PL" dirty="0" err="1">
                <a:solidFill>
                  <a:srgbClr val="C00000"/>
                </a:solidFill>
              </a:rPr>
              <a:t>Polish</a:t>
            </a:r>
            <a:r>
              <a:rPr lang="pl-PL" dirty="0">
                <a:solidFill>
                  <a:srgbClr val="C00000"/>
                </a:solidFill>
              </a:rPr>
              <a:t> </a:t>
            </a:r>
            <a:r>
              <a:rPr lang="pl-PL" dirty="0" err="1">
                <a:solidFill>
                  <a:srgbClr val="C00000"/>
                </a:solidFill>
              </a:rPr>
              <a:t>diplomatic</a:t>
            </a:r>
            <a:r>
              <a:rPr lang="pl-PL" dirty="0">
                <a:solidFill>
                  <a:srgbClr val="C00000"/>
                </a:solidFill>
              </a:rPr>
              <a:t> post </a:t>
            </a:r>
            <a:r>
              <a:rPr lang="pl-PL" dirty="0" err="1">
                <a:solidFill>
                  <a:srgbClr val="C00000"/>
                </a:solidFill>
              </a:rPr>
              <a:t>or</a:t>
            </a:r>
            <a:r>
              <a:rPr lang="pl-PL" dirty="0">
                <a:solidFill>
                  <a:srgbClr val="C00000"/>
                </a:solidFill>
              </a:rPr>
              <a:t> </a:t>
            </a:r>
            <a:r>
              <a:rPr lang="pl-PL" dirty="0" err="1">
                <a:solidFill>
                  <a:srgbClr val="C00000"/>
                </a:solidFill>
              </a:rPr>
              <a:t>consular</a:t>
            </a:r>
            <a:r>
              <a:rPr lang="pl-PL" dirty="0">
                <a:solidFill>
                  <a:srgbClr val="C00000"/>
                </a:solidFill>
              </a:rPr>
              <a:t> </a:t>
            </a:r>
            <a:r>
              <a:rPr lang="pl-PL" dirty="0" err="1">
                <a:solidFill>
                  <a:srgbClr val="C00000"/>
                </a:solidFill>
              </a:rPr>
              <a:t>office</a:t>
            </a:r>
            <a:r>
              <a:rPr lang="pl-PL" dirty="0">
                <a:solidFill>
                  <a:srgbClr val="C00000"/>
                </a:solidFill>
              </a:rPr>
              <a:t> in </a:t>
            </a:r>
            <a:r>
              <a:rPr lang="pl-PL" dirty="0" err="1">
                <a:solidFill>
                  <a:srgbClr val="C00000"/>
                </a:solidFill>
              </a:rPr>
              <a:t>your</a:t>
            </a:r>
            <a:r>
              <a:rPr lang="pl-PL" dirty="0">
                <a:solidFill>
                  <a:srgbClr val="C00000"/>
                </a:solidFill>
              </a:rPr>
              <a:t> country</a:t>
            </a:r>
          </a:p>
          <a:p>
            <a:pPr marL="0" indent="0" algn="just">
              <a:buNone/>
              <a:tabLst>
                <a:tab pos="450850" algn="l"/>
              </a:tabLst>
            </a:pPr>
            <a:endParaRPr lang="pl-PL" dirty="0">
              <a:solidFill>
                <a:srgbClr val="C00000"/>
              </a:solidFill>
            </a:endParaRPr>
          </a:p>
          <a:p>
            <a:pPr marL="0" indent="0" algn="just">
              <a:buNone/>
              <a:tabLst>
                <a:tab pos="450850" algn="l"/>
              </a:tabLst>
            </a:pPr>
            <a:r>
              <a:rPr lang="pl-PL" b="1" dirty="0"/>
              <a:t>	</a:t>
            </a:r>
            <a:r>
              <a:rPr lang="pl-PL" b="1" dirty="0" err="1"/>
              <a:t>What</a:t>
            </a:r>
            <a:r>
              <a:rPr lang="pl-PL" b="1" dirty="0"/>
              <a:t> </a:t>
            </a:r>
            <a:r>
              <a:rPr lang="pl-PL" b="1" dirty="0" err="1"/>
              <a:t>purpose</a:t>
            </a:r>
            <a:r>
              <a:rPr lang="pl-PL" b="1" dirty="0"/>
              <a:t>? </a:t>
            </a:r>
          </a:p>
          <a:p>
            <a:pPr marL="534988" indent="0" algn="just">
              <a:buNone/>
            </a:pPr>
            <a:r>
              <a:rPr lang="pl-PL" dirty="0" err="1">
                <a:solidFill>
                  <a:srgbClr val="C00000"/>
                </a:solidFill>
              </a:rPr>
              <a:t>Studies</a:t>
            </a:r>
            <a:r>
              <a:rPr lang="pl-PL" dirty="0">
                <a:solidFill>
                  <a:srgbClr val="C00000"/>
                </a:solidFill>
              </a:rPr>
              <a:t> </a:t>
            </a:r>
            <a:r>
              <a:rPr lang="pl-PL" dirty="0" err="1">
                <a:solidFill>
                  <a:srgbClr val="C00000"/>
                </a:solidFill>
              </a:rPr>
              <a:t>at</a:t>
            </a:r>
            <a:r>
              <a:rPr lang="pl-PL" dirty="0">
                <a:solidFill>
                  <a:srgbClr val="C00000"/>
                </a:solidFill>
              </a:rPr>
              <a:t> the University (</a:t>
            </a:r>
            <a:r>
              <a:rPr lang="pl-PL" dirty="0" err="1">
                <a:solidFill>
                  <a:srgbClr val="C00000"/>
                </a:solidFill>
              </a:rPr>
              <a:t>preparatory</a:t>
            </a:r>
            <a:r>
              <a:rPr lang="pl-PL" dirty="0">
                <a:solidFill>
                  <a:srgbClr val="C00000"/>
                </a:solidFill>
              </a:rPr>
              <a:t> </a:t>
            </a:r>
            <a:r>
              <a:rPr lang="pl-PL" dirty="0" err="1">
                <a:solidFill>
                  <a:srgbClr val="C00000"/>
                </a:solidFill>
              </a:rPr>
              <a:t>course</a:t>
            </a:r>
            <a:r>
              <a:rPr lang="pl-PL" dirty="0">
                <a:solidFill>
                  <a:srgbClr val="C00000"/>
                </a:solidFill>
              </a:rPr>
              <a:t>, </a:t>
            </a:r>
            <a:r>
              <a:rPr lang="pl-PL" dirty="0" err="1">
                <a:solidFill>
                  <a:srgbClr val="C00000"/>
                </a:solidFill>
              </a:rPr>
              <a:t>undergraduate</a:t>
            </a:r>
            <a:r>
              <a:rPr lang="pl-PL" dirty="0">
                <a:solidFill>
                  <a:srgbClr val="C00000"/>
                </a:solidFill>
              </a:rPr>
              <a:t> and </a:t>
            </a:r>
            <a:r>
              <a:rPr lang="pl-PL" dirty="0" err="1">
                <a:solidFill>
                  <a:srgbClr val="C00000"/>
                </a:solidFill>
              </a:rPr>
              <a:t>graduate</a:t>
            </a:r>
            <a:r>
              <a:rPr lang="pl-PL" dirty="0">
                <a:solidFill>
                  <a:srgbClr val="C00000"/>
                </a:solidFill>
              </a:rPr>
              <a:t> </a:t>
            </a:r>
            <a:r>
              <a:rPr lang="pl-PL" dirty="0" err="1">
                <a:solidFill>
                  <a:srgbClr val="C00000"/>
                </a:solidFill>
              </a:rPr>
              <a:t>studies</a:t>
            </a:r>
            <a:r>
              <a:rPr lang="pl-PL" dirty="0">
                <a:solidFill>
                  <a:srgbClr val="C00000"/>
                </a:solidFill>
              </a:rPr>
              <a:t>, </a:t>
            </a:r>
            <a:r>
              <a:rPr lang="pl-PL" dirty="0" err="1">
                <a:solidFill>
                  <a:srgbClr val="C00000"/>
                </a:solidFill>
              </a:rPr>
              <a:t>PhD</a:t>
            </a:r>
            <a:r>
              <a:rPr lang="pl-PL" dirty="0">
                <a:solidFill>
                  <a:srgbClr val="C00000"/>
                </a:solidFill>
              </a:rPr>
              <a:t>) (</a:t>
            </a:r>
            <a:r>
              <a:rPr lang="pl-PL" dirty="0" err="1">
                <a:solidFill>
                  <a:srgbClr val="C00000"/>
                </a:solidFill>
              </a:rPr>
              <a:t>both</a:t>
            </a:r>
            <a:r>
              <a:rPr lang="pl-PL" dirty="0">
                <a:solidFill>
                  <a:srgbClr val="C00000"/>
                </a:solidFill>
              </a:rPr>
              <a:t> </a:t>
            </a:r>
            <a:r>
              <a:rPr lang="pl-PL" dirty="0" err="1">
                <a:solidFill>
                  <a:srgbClr val="C00000"/>
                </a:solidFill>
              </a:rPr>
              <a:t>full-time</a:t>
            </a:r>
            <a:r>
              <a:rPr lang="pl-PL" dirty="0">
                <a:solidFill>
                  <a:srgbClr val="C00000"/>
                </a:solidFill>
              </a:rPr>
              <a:t>, part-</a:t>
            </a:r>
            <a:r>
              <a:rPr lang="pl-PL" dirty="0" err="1">
                <a:solidFill>
                  <a:srgbClr val="C00000"/>
                </a:solidFill>
              </a:rPr>
              <a:t>time</a:t>
            </a:r>
            <a:r>
              <a:rPr lang="pl-PL" dirty="0">
                <a:solidFill>
                  <a:srgbClr val="C00000"/>
                </a:solidFill>
              </a:rPr>
              <a:t> </a:t>
            </a:r>
            <a:r>
              <a:rPr lang="pl-PL" dirty="0" err="1">
                <a:solidFill>
                  <a:srgbClr val="C00000"/>
                </a:solidFill>
              </a:rPr>
              <a:t>course</a:t>
            </a:r>
            <a:r>
              <a:rPr lang="pl-PL" dirty="0">
                <a:solidFill>
                  <a:srgbClr val="C00000"/>
                </a:solidFill>
              </a:rPr>
              <a:t> and extra-mural </a:t>
            </a:r>
            <a:r>
              <a:rPr lang="pl-PL" dirty="0" err="1">
                <a:solidFill>
                  <a:srgbClr val="C00000"/>
                </a:solidFill>
              </a:rPr>
              <a:t>education</a:t>
            </a:r>
            <a:r>
              <a:rPr lang="pl-PL" dirty="0">
                <a:solidFill>
                  <a:srgbClr val="C00000"/>
                </a:solidFill>
              </a:rPr>
              <a:t>)</a:t>
            </a:r>
          </a:p>
          <a:p>
            <a:pPr marL="534988" indent="0" algn="just">
              <a:buNone/>
            </a:pPr>
            <a:endParaRPr lang="pl-PL" dirty="0">
              <a:solidFill>
                <a:srgbClr val="C00000"/>
              </a:solidFill>
            </a:endParaRPr>
          </a:p>
          <a:p>
            <a:pPr marL="0" indent="0" algn="just">
              <a:buNone/>
              <a:tabLst>
                <a:tab pos="450850" algn="l"/>
              </a:tabLst>
            </a:pPr>
            <a:r>
              <a:rPr lang="pl-PL" b="1" dirty="0"/>
              <a:t>	How much </a:t>
            </a:r>
            <a:r>
              <a:rPr lang="pl-PL" b="1" dirty="0" err="1"/>
              <a:t>does</a:t>
            </a:r>
            <a:r>
              <a:rPr lang="pl-PL" b="1" dirty="0"/>
              <a:t> </a:t>
            </a:r>
            <a:r>
              <a:rPr lang="pl-PL" b="1" dirty="0" err="1"/>
              <a:t>it</a:t>
            </a:r>
            <a:r>
              <a:rPr lang="pl-PL" b="1" dirty="0"/>
              <a:t> </a:t>
            </a:r>
            <a:r>
              <a:rPr lang="pl-PL" b="1" dirty="0" err="1"/>
              <a:t>cost</a:t>
            </a:r>
            <a:r>
              <a:rPr lang="pl-PL" b="1" dirty="0"/>
              <a:t>? </a:t>
            </a:r>
          </a:p>
          <a:p>
            <a:pPr marL="0" indent="0" algn="just">
              <a:buNone/>
              <a:tabLst>
                <a:tab pos="450850" algn="l"/>
              </a:tabLst>
            </a:pPr>
            <a:r>
              <a:rPr lang="pl-PL" dirty="0">
                <a:solidFill>
                  <a:srgbClr val="C00000"/>
                </a:solidFill>
              </a:rPr>
              <a:t>	80 EUR</a:t>
            </a:r>
          </a:p>
          <a:p>
            <a:pPr marL="0" indent="0" algn="just">
              <a:buNone/>
              <a:tabLst>
                <a:tab pos="450850" algn="l"/>
              </a:tabLst>
            </a:pPr>
            <a:endParaRPr lang="pl-PL" dirty="0" err="1"/>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1463737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NATIONAL VISA</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29"/>
            <a:ext cx="10515600" cy="4973345"/>
          </a:xfrm>
        </p:spPr>
        <p:txBody>
          <a:bodyPr>
            <a:normAutofit fontScale="85000" lnSpcReduction="20000"/>
          </a:bodyPr>
          <a:lstStyle/>
          <a:p>
            <a:pPr marL="0" indent="0" algn="just">
              <a:buNone/>
              <a:tabLst>
                <a:tab pos="450850" algn="l"/>
              </a:tabLst>
            </a:pPr>
            <a:r>
              <a:rPr lang="pl-PL" b="1" dirty="0"/>
              <a:t>	</a:t>
            </a:r>
            <a:r>
              <a:rPr lang="pl-PL" b="1" dirty="0" err="1"/>
              <a:t>Requirements</a:t>
            </a:r>
            <a:r>
              <a:rPr lang="pl-PL" b="1" dirty="0"/>
              <a:t> for the University:</a:t>
            </a:r>
          </a:p>
          <a:p>
            <a:pPr marL="450850" indent="-450850" algn="just">
              <a:buNone/>
              <a:tabLst>
                <a:tab pos="450850" algn="l"/>
              </a:tabLst>
            </a:pPr>
            <a:r>
              <a:rPr lang="pl-PL" dirty="0">
                <a:solidFill>
                  <a:srgbClr val="C00000"/>
                </a:solidFill>
              </a:rPr>
              <a:t>	</a:t>
            </a:r>
          </a:p>
          <a:p>
            <a:pPr marL="450850" indent="-450850" algn="just">
              <a:buNone/>
              <a:tabLst>
                <a:tab pos="450850" algn="l"/>
              </a:tabLst>
            </a:pPr>
            <a:r>
              <a:rPr lang="pl-PL" dirty="0">
                <a:solidFill>
                  <a:srgbClr val="C00000"/>
                </a:solidFill>
              </a:rPr>
              <a:t>	</a:t>
            </a:r>
            <a:r>
              <a:rPr lang="pl-PL" dirty="0" err="1"/>
              <a:t>Is</a:t>
            </a:r>
            <a:r>
              <a:rPr lang="pl-PL" dirty="0"/>
              <a:t> </a:t>
            </a:r>
            <a:r>
              <a:rPr lang="pl-PL" dirty="0" err="1"/>
              <a:t>certified</a:t>
            </a:r>
            <a:r>
              <a:rPr lang="pl-PL" dirty="0"/>
              <a:t> </a:t>
            </a:r>
            <a:r>
              <a:rPr lang="pl-PL" dirty="0" err="1"/>
              <a:t>or</a:t>
            </a:r>
            <a:r>
              <a:rPr lang="pl-PL" dirty="0"/>
              <a:t> </a:t>
            </a:r>
            <a:r>
              <a:rPr lang="pl-PL" dirty="0" err="1"/>
              <a:t>does</a:t>
            </a:r>
            <a:r>
              <a:rPr lang="pl-PL" dirty="0"/>
              <a:t> not </a:t>
            </a:r>
            <a:r>
              <a:rPr lang="pl-PL" dirty="0" err="1"/>
              <a:t>need</a:t>
            </a:r>
            <a:r>
              <a:rPr lang="pl-PL" dirty="0"/>
              <a:t> </a:t>
            </a:r>
            <a:r>
              <a:rPr lang="pl-PL" dirty="0" err="1"/>
              <a:t>certification</a:t>
            </a:r>
            <a:r>
              <a:rPr lang="pl-PL" dirty="0"/>
              <a:t> (i.e. public </a:t>
            </a:r>
            <a:r>
              <a:rPr lang="pl-PL" dirty="0" err="1"/>
              <a:t>universities</a:t>
            </a:r>
            <a:r>
              <a:rPr lang="pl-PL" dirty="0"/>
              <a:t>) in order to </a:t>
            </a:r>
            <a:r>
              <a:rPr lang="pl-PL" dirty="0" err="1"/>
              <a:t>accept</a:t>
            </a:r>
            <a:r>
              <a:rPr lang="pl-PL" dirty="0"/>
              <a:t> </a:t>
            </a:r>
            <a:r>
              <a:rPr lang="pl-PL" dirty="0" err="1"/>
              <a:t>foreign</a:t>
            </a:r>
            <a:r>
              <a:rPr lang="pl-PL" dirty="0"/>
              <a:t> </a:t>
            </a:r>
            <a:r>
              <a:rPr lang="pl-PL" dirty="0" err="1"/>
              <a:t>students</a:t>
            </a:r>
            <a:r>
              <a:rPr lang="pl-PL" dirty="0"/>
              <a:t>. </a:t>
            </a:r>
          </a:p>
          <a:p>
            <a:pPr marL="450850" indent="-450850" algn="just">
              <a:buNone/>
              <a:tabLst>
                <a:tab pos="450850" algn="l"/>
              </a:tabLst>
            </a:pPr>
            <a:r>
              <a:rPr lang="pl-PL" dirty="0">
                <a:solidFill>
                  <a:srgbClr val="C00000"/>
                </a:solidFill>
              </a:rPr>
              <a:t>		=&gt; List of </a:t>
            </a:r>
            <a:r>
              <a:rPr lang="pl-PL" dirty="0" err="1">
                <a:solidFill>
                  <a:srgbClr val="C00000"/>
                </a:solidFill>
              </a:rPr>
              <a:t>certified</a:t>
            </a:r>
            <a:r>
              <a:rPr lang="pl-PL" dirty="0">
                <a:solidFill>
                  <a:srgbClr val="C00000"/>
                </a:solidFill>
              </a:rPr>
              <a:t> </a:t>
            </a:r>
            <a:r>
              <a:rPr lang="pl-PL" dirty="0" err="1">
                <a:solidFill>
                  <a:srgbClr val="C00000"/>
                </a:solidFill>
              </a:rPr>
              <a:t>universities</a:t>
            </a:r>
            <a:r>
              <a:rPr lang="pl-PL" dirty="0">
                <a:solidFill>
                  <a:srgbClr val="C00000"/>
                </a:solidFill>
              </a:rPr>
              <a:t>: </a:t>
            </a:r>
            <a:r>
              <a:rPr lang="en-US" dirty="0">
                <a:solidFill>
                  <a:srgbClr val="C00000"/>
                </a:solidFill>
              </a:rPr>
              <a:t>https://www.gov.pl/web/mswia/zloz-wniosek-o-zatwierdzanie-jednostki-lub-organizatora-strazu-na-potrzeby-przyjmowania-cudzoziemcow</a:t>
            </a:r>
            <a:endParaRPr lang="pl-PL" dirty="0">
              <a:solidFill>
                <a:srgbClr val="C00000"/>
              </a:solidFill>
            </a:endParaRPr>
          </a:p>
          <a:p>
            <a:pPr marL="450850" indent="-450850" algn="just">
              <a:buNone/>
              <a:tabLst>
                <a:tab pos="450850" algn="l"/>
              </a:tabLst>
            </a:pPr>
            <a:endParaRPr lang="pl-PL" dirty="0">
              <a:solidFill>
                <a:srgbClr val="C00000"/>
              </a:solidFill>
            </a:endParaRPr>
          </a:p>
          <a:p>
            <a:pPr marL="0" indent="0" algn="just">
              <a:buNone/>
              <a:tabLst>
                <a:tab pos="450850" algn="l"/>
              </a:tabLst>
            </a:pPr>
            <a:r>
              <a:rPr lang="pl-PL" b="1" dirty="0"/>
              <a:t>	</a:t>
            </a:r>
            <a:r>
              <a:rPr lang="pl-PL" b="1" dirty="0" err="1"/>
              <a:t>What</a:t>
            </a:r>
            <a:r>
              <a:rPr lang="pl-PL" b="1" dirty="0"/>
              <a:t> </a:t>
            </a:r>
            <a:r>
              <a:rPr lang="pl-PL" b="1" dirty="0" err="1"/>
              <a:t>requirements</a:t>
            </a:r>
            <a:r>
              <a:rPr lang="pl-PL" b="1" dirty="0"/>
              <a:t> do I </a:t>
            </a:r>
            <a:r>
              <a:rPr lang="pl-PL" b="1" dirty="0" err="1"/>
              <a:t>need</a:t>
            </a:r>
            <a:r>
              <a:rPr lang="pl-PL" b="1" dirty="0"/>
              <a:t> to </a:t>
            </a:r>
            <a:r>
              <a:rPr lang="pl-PL" b="1" dirty="0" err="1"/>
              <a:t>fulfill</a:t>
            </a:r>
            <a:r>
              <a:rPr lang="pl-PL" b="1" dirty="0"/>
              <a:t>?</a:t>
            </a:r>
          </a:p>
          <a:p>
            <a:pPr marL="712788" indent="-177800" algn="just"/>
            <a:r>
              <a:rPr lang="pl-PL" dirty="0">
                <a:solidFill>
                  <a:srgbClr val="C00000"/>
                </a:solidFill>
              </a:rPr>
              <a:t> </a:t>
            </a:r>
            <a:r>
              <a:rPr lang="pl-PL" dirty="0" err="1"/>
              <a:t>medical</a:t>
            </a:r>
            <a:r>
              <a:rPr lang="pl-PL" dirty="0"/>
              <a:t> </a:t>
            </a:r>
            <a:r>
              <a:rPr lang="pl-PL" dirty="0" err="1"/>
              <a:t>insurrance</a:t>
            </a:r>
            <a:r>
              <a:rPr lang="pl-PL" dirty="0"/>
              <a:t> (</a:t>
            </a:r>
            <a:r>
              <a:rPr lang="pl-PL" dirty="0" err="1"/>
              <a:t>amount</a:t>
            </a:r>
            <a:r>
              <a:rPr lang="pl-PL" dirty="0"/>
              <a:t> of </a:t>
            </a:r>
            <a:r>
              <a:rPr lang="pl-PL" dirty="0" err="1"/>
              <a:t>insurance</a:t>
            </a:r>
            <a:r>
              <a:rPr lang="pl-PL" dirty="0"/>
              <a:t>: minimum 30 000 PLN)</a:t>
            </a:r>
          </a:p>
          <a:p>
            <a:pPr marL="712788" indent="-177800" algn="just"/>
            <a:r>
              <a:rPr lang="pl-PL" dirty="0">
                <a:solidFill>
                  <a:srgbClr val="C00000"/>
                </a:solidFill>
              </a:rPr>
              <a:t> </a:t>
            </a:r>
            <a:r>
              <a:rPr lang="pl-PL" dirty="0" err="1"/>
              <a:t>sufficient</a:t>
            </a:r>
            <a:r>
              <a:rPr lang="pl-PL" dirty="0"/>
              <a:t> </a:t>
            </a:r>
            <a:r>
              <a:rPr lang="pl-PL" dirty="0" err="1"/>
              <a:t>funds</a:t>
            </a:r>
            <a:r>
              <a:rPr lang="pl-PL" dirty="0"/>
              <a:t> to </a:t>
            </a:r>
            <a:r>
              <a:rPr lang="pl-PL" dirty="0" err="1"/>
              <a:t>cover</a:t>
            </a:r>
            <a:r>
              <a:rPr lang="pl-PL" dirty="0"/>
              <a:t> </a:t>
            </a:r>
            <a:r>
              <a:rPr lang="pl-PL" dirty="0" err="1"/>
              <a:t>costs</a:t>
            </a:r>
            <a:r>
              <a:rPr lang="pl-PL" dirty="0"/>
              <a:t> of </a:t>
            </a:r>
            <a:r>
              <a:rPr lang="pl-PL" dirty="0" err="1"/>
              <a:t>stay</a:t>
            </a:r>
            <a:r>
              <a:rPr lang="pl-PL" dirty="0"/>
              <a:t>, return and </a:t>
            </a:r>
            <a:r>
              <a:rPr lang="pl-PL" dirty="0" err="1"/>
              <a:t>studies</a:t>
            </a:r>
            <a:endParaRPr lang="pl-PL" dirty="0"/>
          </a:p>
          <a:p>
            <a:pPr marL="712788" indent="-177800" algn="just"/>
            <a:r>
              <a:rPr lang="pl-PL" dirty="0">
                <a:solidFill>
                  <a:srgbClr val="C00000"/>
                </a:solidFill>
              </a:rPr>
              <a:t> </a:t>
            </a:r>
            <a:r>
              <a:rPr lang="pl-PL" dirty="0"/>
              <a:t>proof of </a:t>
            </a:r>
            <a:r>
              <a:rPr lang="pl-PL" dirty="0" err="1"/>
              <a:t>payment</a:t>
            </a:r>
            <a:r>
              <a:rPr lang="pl-PL" dirty="0"/>
              <a:t> for </a:t>
            </a:r>
            <a:r>
              <a:rPr lang="pl-PL" dirty="0" err="1"/>
              <a:t>studies</a:t>
            </a:r>
            <a:endParaRPr lang="pl-PL" dirty="0"/>
          </a:p>
          <a:p>
            <a:pPr marL="712788" indent="-177800" algn="just"/>
            <a:r>
              <a:rPr lang="pl-PL" dirty="0">
                <a:solidFill>
                  <a:srgbClr val="C00000"/>
                </a:solidFill>
              </a:rPr>
              <a:t> </a:t>
            </a:r>
            <a:r>
              <a:rPr lang="pl-PL" dirty="0" err="1"/>
              <a:t>confirmation</a:t>
            </a:r>
            <a:r>
              <a:rPr lang="pl-PL" dirty="0"/>
              <a:t> </a:t>
            </a:r>
            <a:r>
              <a:rPr lang="pl-PL" dirty="0" err="1"/>
              <a:t>that</a:t>
            </a:r>
            <a:r>
              <a:rPr lang="pl-PL" dirty="0"/>
              <a:t> </a:t>
            </a:r>
            <a:r>
              <a:rPr lang="pl-PL" dirty="0" err="1"/>
              <a:t>you</a:t>
            </a:r>
            <a:r>
              <a:rPr lang="pl-PL" dirty="0"/>
              <a:t> </a:t>
            </a:r>
            <a:r>
              <a:rPr lang="pl-PL" dirty="0" err="1"/>
              <a:t>are</a:t>
            </a:r>
            <a:r>
              <a:rPr lang="pl-PL" dirty="0"/>
              <a:t> </a:t>
            </a:r>
            <a:r>
              <a:rPr lang="pl-PL" dirty="0" err="1"/>
              <a:t>enrolled</a:t>
            </a:r>
            <a:r>
              <a:rPr lang="pl-PL" dirty="0"/>
              <a:t> </a:t>
            </a:r>
            <a:r>
              <a:rPr lang="pl-PL" dirty="0" err="1"/>
              <a:t>at</a:t>
            </a:r>
            <a:r>
              <a:rPr lang="pl-PL" dirty="0"/>
              <a:t> the University</a:t>
            </a:r>
          </a:p>
          <a:p>
            <a:pPr marL="712788" indent="-177800" algn="just"/>
            <a:r>
              <a:rPr lang="pl-PL" dirty="0">
                <a:solidFill>
                  <a:srgbClr val="C00000"/>
                </a:solidFill>
              </a:rPr>
              <a:t> </a:t>
            </a:r>
            <a:r>
              <a:rPr lang="pl-PL" dirty="0"/>
              <a:t>not </a:t>
            </a:r>
            <a:r>
              <a:rPr lang="pl-PL" dirty="0" err="1"/>
              <a:t>banned</a:t>
            </a:r>
            <a:r>
              <a:rPr lang="pl-PL" dirty="0"/>
              <a:t> to </a:t>
            </a:r>
            <a:r>
              <a:rPr lang="pl-PL" dirty="0" err="1"/>
              <a:t>enter</a:t>
            </a:r>
            <a:r>
              <a:rPr lang="pl-PL" dirty="0"/>
              <a:t> Poland </a:t>
            </a:r>
            <a:r>
              <a:rPr lang="pl-PL" dirty="0" err="1"/>
              <a:t>or</a:t>
            </a:r>
            <a:r>
              <a:rPr lang="pl-PL" dirty="0"/>
              <a:t> </a:t>
            </a:r>
            <a:r>
              <a:rPr lang="pl-PL" dirty="0" err="1"/>
              <a:t>other</a:t>
            </a:r>
            <a:r>
              <a:rPr lang="pl-PL" dirty="0"/>
              <a:t> </a:t>
            </a:r>
            <a:r>
              <a:rPr lang="pl-PL" dirty="0" err="1"/>
              <a:t>Schengen</a:t>
            </a:r>
            <a:r>
              <a:rPr lang="pl-PL" dirty="0"/>
              <a:t> </a:t>
            </a:r>
            <a:r>
              <a:rPr lang="pl-PL" dirty="0" err="1"/>
              <a:t>countries</a:t>
            </a:r>
            <a:endParaRPr lang="en-US" dirty="0"/>
          </a:p>
          <a:p>
            <a:pPr marL="534988" indent="0" algn="just">
              <a:buNone/>
            </a:pPr>
            <a:endParaRPr lang="pl-PL" dirty="0">
              <a:solidFill>
                <a:srgbClr val="C00000"/>
              </a:solidFill>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3701067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29"/>
            <a:ext cx="10515600" cy="4973345"/>
          </a:xfrm>
        </p:spPr>
        <p:txBody>
          <a:bodyPr>
            <a:normAutofit fontScale="85000" lnSpcReduction="20000"/>
          </a:bodyPr>
          <a:lstStyle/>
          <a:p>
            <a:pPr marL="0" indent="0" algn="just">
              <a:buNone/>
              <a:tabLst>
                <a:tab pos="450850" algn="l"/>
              </a:tabLst>
            </a:pPr>
            <a:r>
              <a:rPr lang="pl-PL" dirty="0"/>
              <a:t>	</a:t>
            </a:r>
            <a:r>
              <a:rPr lang="pl-PL" b="1" dirty="0" err="1"/>
              <a:t>Where</a:t>
            </a:r>
            <a:r>
              <a:rPr lang="pl-PL" b="1" dirty="0"/>
              <a:t> to </a:t>
            </a:r>
            <a:r>
              <a:rPr lang="pl-PL" b="1" dirty="0" err="1"/>
              <a:t>apply</a:t>
            </a:r>
            <a:r>
              <a:rPr lang="pl-PL" b="1" dirty="0"/>
              <a:t>? </a:t>
            </a:r>
          </a:p>
          <a:p>
            <a:pPr marL="0" indent="0" algn="just">
              <a:buNone/>
              <a:tabLst>
                <a:tab pos="450850" algn="l"/>
              </a:tabLst>
            </a:pPr>
            <a:r>
              <a:rPr lang="pl-PL" dirty="0">
                <a:solidFill>
                  <a:srgbClr val="C00000"/>
                </a:solidFill>
              </a:rPr>
              <a:t>	</a:t>
            </a:r>
            <a:r>
              <a:rPr lang="pl-PL" dirty="0" err="1"/>
              <a:t>Voivode</a:t>
            </a:r>
            <a:r>
              <a:rPr lang="pl-PL" dirty="0"/>
              <a:t> (in </a:t>
            </a:r>
            <a:r>
              <a:rPr lang="pl-PL" dirty="0" err="1"/>
              <a:t>Warsaw</a:t>
            </a:r>
            <a:r>
              <a:rPr lang="pl-PL" dirty="0"/>
              <a:t>: </a:t>
            </a:r>
            <a:r>
              <a:rPr lang="pl-PL" dirty="0" err="1"/>
              <a:t>Voivode</a:t>
            </a:r>
            <a:r>
              <a:rPr lang="pl-PL" dirty="0"/>
              <a:t> of Mazowieckie)</a:t>
            </a:r>
          </a:p>
          <a:p>
            <a:pPr marL="908050" indent="-457200" algn="just">
              <a:spcBef>
                <a:spcPts val="600"/>
              </a:spcBef>
              <a:spcAft>
                <a:spcPts val="600"/>
              </a:spcAft>
              <a:tabLst>
                <a:tab pos="450850" algn="l"/>
              </a:tabLst>
            </a:pPr>
            <a:r>
              <a:rPr lang="pl-PL" dirty="0"/>
              <a:t>Register for </a:t>
            </a:r>
            <a:r>
              <a:rPr lang="pl-PL" dirty="0" err="1"/>
              <a:t>application</a:t>
            </a:r>
            <a:r>
              <a:rPr lang="pl-PL" dirty="0"/>
              <a:t> </a:t>
            </a:r>
            <a:r>
              <a:rPr lang="pl-PL" dirty="0" err="1"/>
              <a:t>at</a:t>
            </a:r>
            <a:r>
              <a:rPr lang="pl-PL" dirty="0"/>
              <a:t>: </a:t>
            </a:r>
          </a:p>
          <a:p>
            <a:pPr marL="450850" indent="0" algn="just">
              <a:spcBef>
                <a:spcPts val="600"/>
              </a:spcBef>
              <a:spcAft>
                <a:spcPts val="600"/>
              </a:spcAft>
              <a:buNone/>
              <a:tabLst>
                <a:tab pos="450850" algn="l"/>
              </a:tabLst>
            </a:pPr>
            <a:r>
              <a:rPr lang="pl-PL" dirty="0">
                <a:solidFill>
                  <a:srgbClr val="C00000"/>
                </a:solidFill>
              </a:rPr>
              <a:t>	</a:t>
            </a:r>
            <a:r>
              <a:rPr lang="en-US" dirty="0">
                <a:solidFill>
                  <a:srgbClr val="C00000"/>
                </a:solidFill>
                <a:hlinkClick r:id="rId2">
                  <a:extLst>
                    <a:ext uri="{A12FA001-AC4F-418D-AE19-62706E023703}">
                      <ahyp:hlinkClr xmlns:ahyp="http://schemas.microsoft.com/office/drawing/2018/hyperlinkcolor" val="tx"/>
                    </a:ext>
                  </a:extLst>
                </a:hlinkClick>
              </a:rPr>
              <a:t>https://kolejka-wsc.mazowieckie.pl/rezerwacje/pol/login</a:t>
            </a:r>
            <a:endParaRPr lang="pl-PL" dirty="0">
              <a:solidFill>
                <a:srgbClr val="C00000"/>
              </a:solidFill>
            </a:endParaRPr>
          </a:p>
          <a:p>
            <a:pPr marL="908050" indent="-457200" algn="just">
              <a:spcBef>
                <a:spcPts val="600"/>
              </a:spcBef>
              <a:spcAft>
                <a:spcPts val="600"/>
              </a:spcAft>
              <a:tabLst>
                <a:tab pos="450850" algn="l"/>
              </a:tabLst>
            </a:pPr>
            <a:r>
              <a:rPr lang="pl-PL" dirty="0" err="1"/>
              <a:t>Submit</a:t>
            </a:r>
            <a:r>
              <a:rPr lang="pl-PL" dirty="0"/>
              <a:t> the </a:t>
            </a:r>
            <a:r>
              <a:rPr lang="pl-PL" dirty="0" err="1"/>
              <a:t>application</a:t>
            </a:r>
            <a:r>
              <a:rPr lang="pl-PL" dirty="0"/>
              <a:t> via post (</a:t>
            </a:r>
            <a:r>
              <a:rPr lang="pl-PL" dirty="0" err="1"/>
              <a:t>you</a:t>
            </a:r>
            <a:r>
              <a:rPr lang="pl-PL" dirty="0"/>
              <a:t> </a:t>
            </a:r>
            <a:r>
              <a:rPr lang="pl-PL" dirty="0" err="1"/>
              <a:t>will</a:t>
            </a:r>
            <a:r>
              <a:rPr lang="pl-PL" dirty="0"/>
              <a:t> be </a:t>
            </a:r>
            <a:r>
              <a:rPr lang="pl-PL" dirty="0" err="1"/>
              <a:t>asked</a:t>
            </a:r>
            <a:r>
              <a:rPr lang="pl-PL" dirty="0"/>
              <a:t> to </a:t>
            </a:r>
            <a:r>
              <a:rPr lang="pl-PL" dirty="0" err="1"/>
              <a:t>come</a:t>
            </a:r>
            <a:r>
              <a:rPr lang="pl-PL" dirty="0"/>
              <a:t> to the </a:t>
            </a:r>
            <a:r>
              <a:rPr lang="pl-PL" dirty="0" err="1"/>
              <a:t>office</a:t>
            </a:r>
            <a:r>
              <a:rPr lang="pl-PL" dirty="0"/>
              <a:t> </a:t>
            </a:r>
            <a:r>
              <a:rPr lang="pl-PL" dirty="0" err="1"/>
              <a:t>later</a:t>
            </a:r>
            <a:r>
              <a:rPr lang="pl-PL" dirty="0"/>
              <a:t> to </a:t>
            </a:r>
            <a:r>
              <a:rPr lang="pl-PL" dirty="0" err="1"/>
              <a:t>give</a:t>
            </a:r>
            <a:r>
              <a:rPr lang="pl-PL" dirty="0"/>
              <a:t> </a:t>
            </a:r>
            <a:r>
              <a:rPr lang="pl-PL" dirty="0" err="1"/>
              <a:t>your</a:t>
            </a:r>
            <a:r>
              <a:rPr lang="pl-PL" dirty="0"/>
              <a:t> </a:t>
            </a:r>
            <a:r>
              <a:rPr lang="pl-PL" dirty="0" err="1"/>
              <a:t>fingerprints</a:t>
            </a:r>
            <a:r>
              <a:rPr lang="pl-PL" dirty="0"/>
              <a:t>) (</a:t>
            </a:r>
            <a:r>
              <a:rPr lang="pl-PL" b="1" dirty="0" err="1"/>
              <a:t>Attention</a:t>
            </a:r>
            <a:r>
              <a:rPr lang="pl-PL" b="1" dirty="0"/>
              <a:t>! </a:t>
            </a:r>
            <a:r>
              <a:rPr lang="pl-PL" dirty="0" err="1"/>
              <a:t>Date</a:t>
            </a:r>
            <a:r>
              <a:rPr lang="pl-PL" dirty="0"/>
              <a:t> of </a:t>
            </a:r>
            <a:r>
              <a:rPr lang="pl-PL" dirty="0" err="1"/>
              <a:t>submitting</a:t>
            </a:r>
            <a:r>
              <a:rPr lang="pl-PL" dirty="0"/>
              <a:t> the </a:t>
            </a:r>
            <a:r>
              <a:rPr lang="pl-PL" dirty="0" err="1"/>
              <a:t>application</a:t>
            </a:r>
            <a:r>
              <a:rPr lang="pl-PL" dirty="0"/>
              <a:t>)</a:t>
            </a:r>
            <a:endParaRPr lang="pl-PL" b="1" dirty="0"/>
          </a:p>
          <a:p>
            <a:pPr marL="908050" indent="-457200" algn="just">
              <a:spcBef>
                <a:spcPts val="600"/>
              </a:spcBef>
              <a:spcAft>
                <a:spcPts val="600"/>
              </a:spcAft>
              <a:tabLst>
                <a:tab pos="450850" algn="l"/>
              </a:tabLst>
            </a:pPr>
            <a:r>
              <a:rPr lang="pl-PL" dirty="0" err="1"/>
              <a:t>Submit</a:t>
            </a:r>
            <a:r>
              <a:rPr lang="pl-PL" dirty="0"/>
              <a:t> the </a:t>
            </a:r>
            <a:r>
              <a:rPr lang="pl-PL" dirty="0" err="1"/>
              <a:t>application</a:t>
            </a:r>
            <a:r>
              <a:rPr lang="pl-PL" dirty="0"/>
              <a:t> </a:t>
            </a:r>
            <a:r>
              <a:rPr lang="pl-PL" dirty="0" err="1"/>
              <a:t>at</a:t>
            </a:r>
            <a:r>
              <a:rPr lang="pl-PL" dirty="0"/>
              <a:t> Marszałkowska st. 3/5 </a:t>
            </a:r>
            <a:r>
              <a:rPr lang="pl-PL" dirty="0" err="1"/>
              <a:t>or</a:t>
            </a:r>
            <a:r>
              <a:rPr lang="pl-PL" dirty="0"/>
              <a:t> Pl. Bankowy 3/5 (</a:t>
            </a:r>
            <a:r>
              <a:rPr lang="pl-PL" dirty="0" err="1"/>
              <a:t>you</a:t>
            </a:r>
            <a:r>
              <a:rPr lang="pl-PL" dirty="0"/>
              <a:t> </a:t>
            </a:r>
            <a:r>
              <a:rPr lang="pl-PL" dirty="0" err="1"/>
              <a:t>will</a:t>
            </a:r>
            <a:r>
              <a:rPr lang="pl-PL" dirty="0"/>
              <a:t> be </a:t>
            </a:r>
            <a:r>
              <a:rPr lang="pl-PL" dirty="0" err="1"/>
              <a:t>asked</a:t>
            </a:r>
            <a:r>
              <a:rPr lang="pl-PL" dirty="0"/>
              <a:t> to </a:t>
            </a:r>
            <a:r>
              <a:rPr lang="pl-PL" dirty="0" err="1"/>
              <a:t>come</a:t>
            </a:r>
            <a:r>
              <a:rPr lang="pl-PL" dirty="0"/>
              <a:t> to the </a:t>
            </a:r>
            <a:r>
              <a:rPr lang="pl-PL" dirty="0" err="1"/>
              <a:t>office</a:t>
            </a:r>
            <a:r>
              <a:rPr lang="pl-PL" dirty="0"/>
              <a:t> </a:t>
            </a:r>
            <a:r>
              <a:rPr lang="pl-PL" dirty="0" err="1"/>
              <a:t>later</a:t>
            </a:r>
            <a:r>
              <a:rPr lang="pl-PL" dirty="0"/>
              <a:t> to </a:t>
            </a:r>
            <a:r>
              <a:rPr lang="pl-PL" dirty="0" err="1"/>
              <a:t>give</a:t>
            </a:r>
            <a:r>
              <a:rPr lang="pl-PL" dirty="0"/>
              <a:t> </a:t>
            </a:r>
            <a:r>
              <a:rPr lang="pl-PL" dirty="0" err="1"/>
              <a:t>your</a:t>
            </a:r>
            <a:r>
              <a:rPr lang="pl-PL" dirty="0"/>
              <a:t> </a:t>
            </a:r>
            <a:r>
              <a:rPr lang="pl-PL" dirty="0" err="1"/>
              <a:t>fingerprints</a:t>
            </a:r>
            <a:r>
              <a:rPr lang="pl-PL" dirty="0"/>
              <a:t>)</a:t>
            </a:r>
            <a:endParaRPr lang="pl-PL" dirty="0">
              <a:solidFill>
                <a:srgbClr val="C00000"/>
              </a:solidFill>
            </a:endParaRPr>
          </a:p>
          <a:p>
            <a:pPr marL="0" indent="0" algn="just">
              <a:buNone/>
              <a:tabLst>
                <a:tab pos="450850" algn="l"/>
              </a:tabLst>
            </a:pPr>
            <a:endParaRPr lang="pl-PL" dirty="0">
              <a:solidFill>
                <a:srgbClr val="C00000"/>
              </a:solidFill>
            </a:endParaRPr>
          </a:p>
          <a:p>
            <a:pPr marL="0" indent="0" algn="just">
              <a:buNone/>
              <a:tabLst>
                <a:tab pos="450850" algn="l"/>
              </a:tabLst>
            </a:pPr>
            <a:r>
              <a:rPr lang="pl-PL" b="1" dirty="0"/>
              <a:t>	How much </a:t>
            </a:r>
            <a:r>
              <a:rPr lang="pl-PL" b="1" dirty="0" err="1"/>
              <a:t>does</a:t>
            </a:r>
            <a:r>
              <a:rPr lang="pl-PL" b="1" dirty="0"/>
              <a:t> </a:t>
            </a:r>
            <a:r>
              <a:rPr lang="pl-PL" b="1" dirty="0" err="1"/>
              <a:t>it</a:t>
            </a:r>
            <a:r>
              <a:rPr lang="pl-PL" b="1" dirty="0"/>
              <a:t> </a:t>
            </a:r>
            <a:r>
              <a:rPr lang="pl-PL" b="1" dirty="0" err="1"/>
              <a:t>cost</a:t>
            </a:r>
            <a:r>
              <a:rPr lang="pl-PL" b="1" dirty="0"/>
              <a:t>? </a:t>
            </a:r>
          </a:p>
          <a:p>
            <a:pPr marL="534988" indent="0" algn="just">
              <a:buNone/>
            </a:pPr>
            <a:r>
              <a:rPr lang="pl-PL" dirty="0"/>
              <a:t>340 PLN </a:t>
            </a:r>
          </a:p>
          <a:p>
            <a:pPr marL="534988" indent="0" algn="just">
              <a:buNone/>
            </a:pPr>
            <a:r>
              <a:rPr lang="pl-PL" dirty="0">
                <a:solidFill>
                  <a:srgbClr val="C00000"/>
                </a:solidFill>
              </a:rPr>
              <a:t>Centrum Obsługi Podatnika, ul. Obozowa 57, 01-161 Warszawa</a:t>
            </a:r>
          </a:p>
          <a:p>
            <a:pPr marL="534988" indent="0" algn="just">
              <a:buNone/>
            </a:pPr>
            <a:r>
              <a:rPr lang="pl-PL" dirty="0">
                <a:solidFill>
                  <a:srgbClr val="C00000"/>
                </a:solidFill>
              </a:rPr>
              <a:t>no. of bank </a:t>
            </a:r>
            <a:r>
              <a:rPr lang="pl-PL" dirty="0" err="1">
                <a:solidFill>
                  <a:srgbClr val="C00000"/>
                </a:solidFill>
              </a:rPr>
              <a:t>account</a:t>
            </a:r>
            <a:r>
              <a:rPr lang="pl-PL" dirty="0">
                <a:solidFill>
                  <a:srgbClr val="C00000"/>
                </a:solidFill>
              </a:rPr>
              <a:t>: 21 1030 1508 0000 0005 5000 0070</a:t>
            </a:r>
          </a:p>
          <a:p>
            <a:pPr marL="534988" indent="0" algn="just">
              <a:buNone/>
            </a:pPr>
            <a:endParaRPr lang="pl-PL" dirty="0">
              <a:solidFill>
                <a:srgbClr val="C00000"/>
              </a:solidFill>
            </a:endParaRPr>
          </a:p>
          <a:p>
            <a:pPr marL="0" indent="0" algn="just">
              <a:buNone/>
              <a:tabLst>
                <a:tab pos="450850" algn="l"/>
              </a:tabLst>
            </a:pPr>
            <a:endParaRPr lang="pl-PL" dirty="0" err="1"/>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2846182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576775" y="1519529"/>
            <a:ext cx="10777025" cy="5162625"/>
          </a:xfrm>
        </p:spPr>
        <p:txBody>
          <a:bodyPr>
            <a:normAutofit fontScale="77500" lnSpcReduction="20000"/>
          </a:bodyPr>
          <a:lstStyle/>
          <a:p>
            <a:pPr marL="0" indent="0" algn="just">
              <a:buNone/>
              <a:tabLst>
                <a:tab pos="450850" algn="l"/>
              </a:tabLst>
            </a:pPr>
            <a:r>
              <a:rPr lang="pl-PL" dirty="0"/>
              <a:t>	</a:t>
            </a:r>
            <a:r>
              <a:rPr lang="pl-PL" b="1" dirty="0" err="1"/>
              <a:t>What</a:t>
            </a:r>
            <a:r>
              <a:rPr lang="pl-PL" b="1" dirty="0"/>
              <a:t> </a:t>
            </a:r>
            <a:r>
              <a:rPr lang="pl-PL" b="1" dirty="0" err="1"/>
              <a:t>requirements</a:t>
            </a:r>
            <a:r>
              <a:rPr lang="pl-PL" b="1" dirty="0"/>
              <a:t> do I </a:t>
            </a:r>
            <a:r>
              <a:rPr lang="pl-PL" b="1" dirty="0" err="1"/>
              <a:t>need</a:t>
            </a:r>
            <a:r>
              <a:rPr lang="pl-PL" b="1" dirty="0"/>
              <a:t> to </a:t>
            </a:r>
            <a:r>
              <a:rPr lang="pl-PL" b="1" dirty="0" err="1"/>
              <a:t>fulfill</a:t>
            </a:r>
            <a:r>
              <a:rPr lang="pl-PL" b="1" dirty="0"/>
              <a:t>?</a:t>
            </a:r>
          </a:p>
          <a:p>
            <a:pPr marL="712788" indent="-177800" algn="just">
              <a:lnSpc>
                <a:spcPct val="150000"/>
              </a:lnSpc>
            </a:pPr>
            <a:r>
              <a:rPr lang="pl-PL" dirty="0">
                <a:solidFill>
                  <a:srgbClr val="C00000"/>
                </a:solidFill>
              </a:rPr>
              <a:t> </a:t>
            </a:r>
            <a:r>
              <a:rPr lang="pl-PL" dirty="0" err="1"/>
              <a:t>application</a:t>
            </a:r>
            <a:r>
              <a:rPr lang="pl-PL" dirty="0"/>
              <a:t> </a:t>
            </a:r>
            <a:r>
              <a:rPr lang="pl-PL" dirty="0" err="1"/>
              <a:t>lodged</a:t>
            </a:r>
            <a:r>
              <a:rPr lang="pl-PL" dirty="0"/>
              <a:t> </a:t>
            </a:r>
            <a:r>
              <a:rPr lang="pl-PL" dirty="0" err="1"/>
              <a:t>during</a:t>
            </a:r>
            <a:r>
              <a:rPr lang="pl-PL" dirty="0"/>
              <a:t> </a:t>
            </a:r>
            <a:r>
              <a:rPr lang="pl-PL" dirty="0" err="1"/>
              <a:t>your</a:t>
            </a:r>
            <a:r>
              <a:rPr lang="pl-PL" dirty="0"/>
              <a:t> </a:t>
            </a:r>
            <a:r>
              <a:rPr lang="pl-PL" dirty="0" err="1">
                <a:solidFill>
                  <a:srgbClr val="C00000"/>
                </a:solidFill>
              </a:rPr>
              <a:t>legal</a:t>
            </a:r>
            <a:r>
              <a:rPr lang="pl-PL" dirty="0">
                <a:solidFill>
                  <a:srgbClr val="C00000"/>
                </a:solidFill>
              </a:rPr>
              <a:t> </a:t>
            </a:r>
            <a:r>
              <a:rPr lang="pl-PL" dirty="0" err="1">
                <a:solidFill>
                  <a:srgbClr val="C00000"/>
                </a:solidFill>
              </a:rPr>
              <a:t>stay</a:t>
            </a:r>
            <a:r>
              <a:rPr lang="pl-PL" dirty="0">
                <a:solidFill>
                  <a:srgbClr val="C00000"/>
                </a:solidFill>
              </a:rPr>
              <a:t> </a:t>
            </a:r>
            <a:r>
              <a:rPr lang="pl-PL" dirty="0"/>
              <a:t>in Poland (with </a:t>
            </a:r>
            <a:r>
              <a:rPr lang="pl-PL" b="1" dirty="0"/>
              <a:t>4</a:t>
            </a:r>
            <a:r>
              <a:rPr lang="pl-PL" dirty="0"/>
              <a:t> </a:t>
            </a:r>
            <a:r>
              <a:rPr lang="pl-PL" dirty="0" err="1"/>
              <a:t>photos</a:t>
            </a:r>
            <a:r>
              <a:rPr lang="pl-PL" dirty="0"/>
              <a:t>, </a:t>
            </a:r>
            <a:r>
              <a:rPr lang="pl-PL" b="1" dirty="0"/>
              <a:t>2 </a:t>
            </a:r>
            <a:r>
              <a:rPr lang="pl-PL" dirty="0" err="1"/>
              <a:t>photocopies</a:t>
            </a:r>
            <a:r>
              <a:rPr lang="pl-PL" dirty="0"/>
              <a:t> of </a:t>
            </a:r>
            <a:r>
              <a:rPr lang="pl-PL" dirty="0" err="1"/>
              <a:t>your</a:t>
            </a:r>
            <a:r>
              <a:rPr lang="pl-PL" dirty="0"/>
              <a:t> </a:t>
            </a:r>
            <a:r>
              <a:rPr lang="pl-PL" dirty="0" err="1"/>
              <a:t>passport</a:t>
            </a:r>
            <a:r>
              <a:rPr lang="pl-PL" dirty="0"/>
              <a:t>, </a:t>
            </a:r>
            <a:r>
              <a:rPr lang="pl-PL" dirty="0" err="1"/>
              <a:t>documents</a:t>
            </a:r>
            <a:r>
              <a:rPr lang="pl-PL" dirty="0"/>
              <a:t> </a:t>
            </a:r>
            <a:r>
              <a:rPr lang="pl-PL" dirty="0" err="1"/>
              <a:t>mentioned</a:t>
            </a:r>
            <a:r>
              <a:rPr lang="pl-PL" dirty="0"/>
              <a:t> </a:t>
            </a:r>
            <a:r>
              <a:rPr lang="pl-PL" dirty="0" err="1"/>
              <a:t>below</a:t>
            </a:r>
            <a:r>
              <a:rPr lang="pl-PL" dirty="0"/>
              <a:t>)</a:t>
            </a:r>
            <a:endParaRPr lang="pl-PL" dirty="0">
              <a:solidFill>
                <a:srgbClr val="C00000"/>
              </a:solidFill>
            </a:endParaRPr>
          </a:p>
          <a:p>
            <a:pPr marL="712788" indent="-177800" algn="just">
              <a:lnSpc>
                <a:spcPct val="150000"/>
              </a:lnSpc>
            </a:pPr>
            <a:r>
              <a:rPr lang="pl-PL" dirty="0">
                <a:solidFill>
                  <a:srgbClr val="C00000"/>
                </a:solidFill>
              </a:rPr>
              <a:t> </a:t>
            </a:r>
            <a:r>
              <a:rPr lang="pl-PL" dirty="0" err="1">
                <a:solidFill>
                  <a:srgbClr val="C00000"/>
                </a:solidFill>
              </a:rPr>
              <a:t>medical</a:t>
            </a:r>
            <a:r>
              <a:rPr lang="pl-PL" dirty="0">
                <a:solidFill>
                  <a:srgbClr val="C00000"/>
                </a:solidFill>
              </a:rPr>
              <a:t> </a:t>
            </a:r>
            <a:r>
              <a:rPr lang="pl-PL" dirty="0" err="1">
                <a:solidFill>
                  <a:srgbClr val="C00000"/>
                </a:solidFill>
              </a:rPr>
              <a:t>insurrance</a:t>
            </a:r>
            <a:r>
              <a:rPr lang="pl-PL" dirty="0">
                <a:solidFill>
                  <a:srgbClr val="C00000"/>
                </a:solidFill>
              </a:rPr>
              <a:t> </a:t>
            </a:r>
            <a:r>
              <a:rPr lang="pl-PL" dirty="0"/>
              <a:t>(</a:t>
            </a:r>
            <a:r>
              <a:rPr lang="pl-PL" dirty="0" err="1"/>
              <a:t>amount</a:t>
            </a:r>
            <a:r>
              <a:rPr lang="pl-PL" dirty="0"/>
              <a:t> of </a:t>
            </a:r>
            <a:r>
              <a:rPr lang="pl-PL" dirty="0" err="1"/>
              <a:t>insurance</a:t>
            </a:r>
            <a:r>
              <a:rPr lang="pl-PL" dirty="0"/>
              <a:t>: minimum 30 000 PLN)</a:t>
            </a:r>
          </a:p>
          <a:p>
            <a:pPr marL="712788" indent="-177800" algn="just">
              <a:lnSpc>
                <a:spcPct val="150000"/>
              </a:lnSpc>
            </a:pPr>
            <a:r>
              <a:rPr lang="pl-PL" dirty="0">
                <a:solidFill>
                  <a:srgbClr val="C00000"/>
                </a:solidFill>
              </a:rPr>
              <a:t> </a:t>
            </a:r>
            <a:r>
              <a:rPr lang="pl-PL" dirty="0"/>
              <a:t>proof of </a:t>
            </a:r>
            <a:r>
              <a:rPr lang="pl-PL" dirty="0" err="1">
                <a:solidFill>
                  <a:srgbClr val="C00000"/>
                </a:solidFill>
              </a:rPr>
              <a:t>payment</a:t>
            </a:r>
            <a:r>
              <a:rPr lang="pl-PL" dirty="0">
                <a:solidFill>
                  <a:srgbClr val="C00000"/>
                </a:solidFill>
              </a:rPr>
              <a:t> of </a:t>
            </a:r>
            <a:r>
              <a:rPr lang="pl-PL" dirty="0" err="1">
                <a:solidFill>
                  <a:srgbClr val="C00000"/>
                </a:solidFill>
              </a:rPr>
              <a:t>tuition</a:t>
            </a:r>
            <a:r>
              <a:rPr lang="pl-PL" dirty="0">
                <a:solidFill>
                  <a:srgbClr val="C00000"/>
                </a:solidFill>
              </a:rPr>
              <a:t> </a:t>
            </a:r>
            <a:r>
              <a:rPr lang="pl-PL" dirty="0"/>
              <a:t>(</a:t>
            </a:r>
            <a:r>
              <a:rPr lang="pl-PL" dirty="0" err="1"/>
              <a:t>current</a:t>
            </a:r>
            <a:r>
              <a:rPr lang="pl-PL" dirty="0"/>
              <a:t> and/</a:t>
            </a:r>
            <a:r>
              <a:rPr lang="pl-PL" dirty="0" err="1"/>
              <a:t>or</a:t>
            </a:r>
            <a:r>
              <a:rPr lang="pl-PL" dirty="0"/>
              <a:t> </a:t>
            </a:r>
            <a:r>
              <a:rPr lang="pl-PL" dirty="0" err="1"/>
              <a:t>incoming</a:t>
            </a:r>
            <a:r>
              <a:rPr lang="pl-PL" dirty="0"/>
              <a:t> </a:t>
            </a:r>
            <a:r>
              <a:rPr lang="pl-PL" dirty="0" err="1"/>
              <a:t>semester</a:t>
            </a:r>
            <a:r>
              <a:rPr lang="pl-PL" dirty="0"/>
              <a:t>)</a:t>
            </a:r>
          </a:p>
          <a:p>
            <a:pPr marL="712788" indent="-177800" algn="just">
              <a:lnSpc>
                <a:spcPct val="150000"/>
              </a:lnSpc>
            </a:pPr>
            <a:r>
              <a:rPr lang="pl-PL" dirty="0">
                <a:solidFill>
                  <a:srgbClr val="C00000"/>
                </a:solidFill>
              </a:rPr>
              <a:t> </a:t>
            </a:r>
            <a:r>
              <a:rPr lang="pl-PL" dirty="0" err="1">
                <a:solidFill>
                  <a:srgbClr val="C00000"/>
                </a:solidFill>
              </a:rPr>
              <a:t>confirmation</a:t>
            </a:r>
            <a:r>
              <a:rPr lang="pl-PL" dirty="0">
                <a:solidFill>
                  <a:srgbClr val="C00000"/>
                </a:solidFill>
              </a:rPr>
              <a:t> of </a:t>
            </a:r>
            <a:r>
              <a:rPr lang="pl-PL" dirty="0" err="1">
                <a:solidFill>
                  <a:srgbClr val="C00000"/>
                </a:solidFill>
              </a:rPr>
              <a:t>enrollment</a:t>
            </a:r>
            <a:r>
              <a:rPr lang="pl-PL" dirty="0">
                <a:solidFill>
                  <a:srgbClr val="C00000"/>
                </a:solidFill>
              </a:rPr>
              <a:t> </a:t>
            </a:r>
            <a:r>
              <a:rPr lang="pl-PL" dirty="0" err="1"/>
              <a:t>issued</a:t>
            </a:r>
            <a:r>
              <a:rPr lang="pl-PL" dirty="0"/>
              <a:t> by the University (the same list of </a:t>
            </a:r>
            <a:r>
              <a:rPr lang="pl-PL" dirty="0" err="1"/>
              <a:t>universities</a:t>
            </a:r>
            <a:r>
              <a:rPr lang="pl-PL" dirty="0"/>
              <a:t> as with a visa) (</a:t>
            </a:r>
            <a:r>
              <a:rPr lang="pl-PL" dirty="0" err="1"/>
              <a:t>specific</a:t>
            </a:r>
            <a:r>
              <a:rPr lang="pl-PL" dirty="0"/>
              <a:t> form of the </a:t>
            </a:r>
            <a:r>
              <a:rPr lang="pl-PL" dirty="0" err="1"/>
              <a:t>confirmation</a:t>
            </a:r>
            <a:r>
              <a:rPr lang="pl-PL" dirty="0"/>
              <a:t>)</a:t>
            </a:r>
          </a:p>
          <a:p>
            <a:pPr marL="712788" indent="-177800" algn="just">
              <a:lnSpc>
                <a:spcPct val="150000"/>
              </a:lnSpc>
            </a:pPr>
            <a:r>
              <a:rPr lang="pl-PL" dirty="0">
                <a:solidFill>
                  <a:srgbClr val="C00000"/>
                </a:solidFill>
              </a:rPr>
              <a:t> </a:t>
            </a:r>
            <a:r>
              <a:rPr lang="pl-PL" dirty="0"/>
              <a:t>was not </a:t>
            </a:r>
            <a:r>
              <a:rPr lang="pl-PL" dirty="0" err="1"/>
              <a:t>expelled</a:t>
            </a:r>
            <a:r>
              <a:rPr lang="pl-PL" dirty="0"/>
              <a:t> (</a:t>
            </a:r>
            <a:r>
              <a:rPr lang="pl-PL" dirty="0" err="1"/>
              <a:t>could</a:t>
            </a:r>
            <a:r>
              <a:rPr lang="pl-PL" dirty="0"/>
              <a:t> </a:t>
            </a:r>
            <a:r>
              <a:rPr lang="pl-PL" dirty="0" err="1"/>
              <a:t>lead</a:t>
            </a:r>
            <a:r>
              <a:rPr lang="pl-PL" dirty="0"/>
              <a:t> to a </a:t>
            </a:r>
            <a:r>
              <a:rPr lang="pl-PL" dirty="0" err="1"/>
              <a:t>negative</a:t>
            </a:r>
            <a:r>
              <a:rPr lang="pl-PL" dirty="0"/>
              <a:t> </a:t>
            </a:r>
            <a:r>
              <a:rPr lang="pl-PL" dirty="0" err="1"/>
              <a:t>decision</a:t>
            </a:r>
            <a:r>
              <a:rPr lang="pl-PL" dirty="0"/>
              <a:t>)</a:t>
            </a:r>
          </a:p>
          <a:p>
            <a:pPr marL="712788" indent="-177800" algn="just">
              <a:lnSpc>
                <a:spcPct val="150000"/>
              </a:lnSpc>
            </a:pPr>
            <a:r>
              <a:rPr lang="pl-PL" dirty="0">
                <a:solidFill>
                  <a:srgbClr val="C00000"/>
                </a:solidFill>
              </a:rPr>
              <a:t> </a:t>
            </a:r>
            <a:r>
              <a:rPr lang="pl-PL" dirty="0" err="1"/>
              <a:t>sufficient</a:t>
            </a:r>
            <a:r>
              <a:rPr lang="pl-PL" dirty="0"/>
              <a:t> </a:t>
            </a:r>
            <a:r>
              <a:rPr lang="pl-PL" dirty="0" err="1">
                <a:solidFill>
                  <a:srgbClr val="C00000"/>
                </a:solidFill>
              </a:rPr>
              <a:t>funds</a:t>
            </a:r>
            <a:r>
              <a:rPr lang="pl-PL" dirty="0"/>
              <a:t> to </a:t>
            </a:r>
            <a:r>
              <a:rPr lang="pl-PL" dirty="0" err="1"/>
              <a:t>cover</a:t>
            </a:r>
            <a:r>
              <a:rPr lang="pl-PL" dirty="0"/>
              <a:t> </a:t>
            </a:r>
            <a:r>
              <a:rPr lang="pl-PL" dirty="0" err="1"/>
              <a:t>costs</a:t>
            </a:r>
            <a:r>
              <a:rPr lang="pl-PL" dirty="0"/>
              <a:t> of </a:t>
            </a:r>
            <a:r>
              <a:rPr lang="pl-PL" dirty="0" err="1"/>
              <a:t>stay</a:t>
            </a:r>
            <a:r>
              <a:rPr lang="pl-PL" dirty="0"/>
              <a:t>, return and </a:t>
            </a:r>
            <a:r>
              <a:rPr lang="pl-PL" dirty="0" err="1"/>
              <a:t>studies</a:t>
            </a:r>
            <a:endParaRPr lang="pl-PL" dirty="0"/>
          </a:p>
          <a:p>
            <a:pPr marL="0" indent="0" algn="just">
              <a:buNone/>
              <a:tabLst>
                <a:tab pos="450850" algn="l"/>
              </a:tabLst>
            </a:pPr>
            <a:r>
              <a:rPr lang="pl-PL" b="1" dirty="0"/>
              <a:t>	</a:t>
            </a:r>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208124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sz="half" idx="1"/>
          </p:nvPr>
        </p:nvSpPr>
        <p:spPr/>
        <p:txBody>
          <a:bodyPr>
            <a:normAutofit fontScale="77500" lnSpcReduction="20000"/>
          </a:bodyPr>
          <a:lstStyle/>
          <a:p>
            <a:pPr marL="0" indent="0" algn="just">
              <a:buNone/>
              <a:tabLst>
                <a:tab pos="450850" algn="l"/>
              </a:tabLst>
            </a:pPr>
            <a:r>
              <a:rPr lang="pl-PL" dirty="0"/>
              <a:t>	</a:t>
            </a:r>
            <a:r>
              <a:rPr lang="pl-PL" b="1" dirty="0" err="1"/>
              <a:t>Sufficient</a:t>
            </a:r>
            <a:r>
              <a:rPr lang="pl-PL" b="1" dirty="0"/>
              <a:t> </a:t>
            </a:r>
            <a:r>
              <a:rPr lang="pl-PL" b="1" dirty="0" err="1"/>
              <a:t>funds</a:t>
            </a:r>
            <a:endParaRPr lang="pl-PL" b="1" dirty="0"/>
          </a:p>
          <a:p>
            <a:pPr marL="0" indent="0" algn="just">
              <a:buNone/>
              <a:tabLst>
                <a:tab pos="450850" algn="l"/>
              </a:tabLst>
            </a:pPr>
            <a:r>
              <a:rPr lang="pl-PL" dirty="0" err="1"/>
              <a:t>If</a:t>
            </a:r>
            <a:r>
              <a:rPr lang="pl-PL" dirty="0"/>
              <a:t> </a:t>
            </a:r>
            <a:r>
              <a:rPr lang="pl-PL" dirty="0" err="1"/>
              <a:t>after</a:t>
            </a:r>
            <a:r>
              <a:rPr lang="pl-PL" dirty="0"/>
              <a:t> </a:t>
            </a:r>
            <a:r>
              <a:rPr lang="pl-PL" b="1" dirty="0" err="1"/>
              <a:t>deducting</a:t>
            </a:r>
            <a:r>
              <a:rPr lang="pl-PL" b="1" dirty="0"/>
              <a:t> </a:t>
            </a:r>
            <a:r>
              <a:rPr lang="pl-PL" dirty="0" err="1"/>
              <a:t>costs</a:t>
            </a:r>
            <a:r>
              <a:rPr lang="pl-PL" dirty="0"/>
              <a:t> of:</a:t>
            </a:r>
          </a:p>
          <a:p>
            <a:pPr marL="0" indent="0" algn="just">
              <a:buNone/>
              <a:tabLst>
                <a:tab pos="450850" algn="l"/>
              </a:tabLst>
            </a:pPr>
            <a:endParaRPr lang="pl-PL" dirty="0"/>
          </a:p>
          <a:p>
            <a:pPr marL="0" indent="0" algn="just">
              <a:buNone/>
              <a:tabLst>
                <a:tab pos="450850" algn="l"/>
              </a:tabLst>
            </a:pPr>
            <a:r>
              <a:rPr lang="pl-PL" dirty="0"/>
              <a:t>1. </a:t>
            </a:r>
            <a:r>
              <a:rPr lang="pl-PL" dirty="0" err="1"/>
              <a:t>housing</a:t>
            </a:r>
            <a:r>
              <a:rPr lang="pl-PL" dirty="0"/>
              <a:t> (rent + utilities), and</a:t>
            </a:r>
          </a:p>
          <a:p>
            <a:pPr marL="0" indent="0" algn="just">
              <a:buNone/>
              <a:tabLst>
                <a:tab pos="450850" algn="l"/>
              </a:tabLst>
            </a:pPr>
            <a:r>
              <a:rPr lang="pl-PL" dirty="0"/>
              <a:t>2. </a:t>
            </a:r>
            <a:r>
              <a:rPr lang="pl-PL" dirty="0" err="1"/>
              <a:t>studies</a:t>
            </a:r>
            <a:r>
              <a:rPr lang="pl-PL" dirty="0"/>
              <a:t> (in </a:t>
            </a:r>
            <a:r>
              <a:rPr lang="pl-PL" dirty="0" err="1"/>
              <a:t>practice</a:t>
            </a:r>
            <a:r>
              <a:rPr lang="pl-PL" dirty="0"/>
              <a:t> for 3 </a:t>
            </a:r>
            <a:r>
              <a:rPr lang="pl-PL" dirty="0" err="1"/>
              <a:t>semesters</a:t>
            </a:r>
            <a:r>
              <a:rPr lang="pl-PL" dirty="0"/>
              <a:t>), and</a:t>
            </a:r>
          </a:p>
          <a:p>
            <a:pPr marL="0" indent="0" algn="just">
              <a:buNone/>
              <a:tabLst>
                <a:tab pos="450850" algn="l"/>
              </a:tabLst>
            </a:pPr>
            <a:r>
              <a:rPr lang="pl-PL" dirty="0"/>
              <a:t>3. return to </a:t>
            </a:r>
            <a:r>
              <a:rPr lang="pl-PL" dirty="0" err="1"/>
              <a:t>your</a:t>
            </a:r>
            <a:r>
              <a:rPr lang="pl-PL" dirty="0"/>
              <a:t> country (200 PLN </a:t>
            </a:r>
            <a:r>
              <a:rPr lang="pl-PL" dirty="0" err="1"/>
              <a:t>if</a:t>
            </a:r>
            <a:r>
              <a:rPr lang="pl-PL" dirty="0"/>
              <a:t> from a </a:t>
            </a:r>
            <a:r>
              <a:rPr lang="pl-PL" dirty="0" err="1"/>
              <a:t>neighbouring</a:t>
            </a:r>
            <a:r>
              <a:rPr lang="pl-PL" dirty="0"/>
              <a:t> country, 500 PLN </a:t>
            </a:r>
            <a:r>
              <a:rPr lang="pl-PL" dirty="0" err="1"/>
              <a:t>if</a:t>
            </a:r>
            <a:r>
              <a:rPr lang="pl-PL" dirty="0"/>
              <a:t> from EU, </a:t>
            </a:r>
            <a:r>
              <a:rPr lang="pl-PL" dirty="0" err="1"/>
              <a:t>Switzerland</a:t>
            </a:r>
            <a:r>
              <a:rPr lang="pl-PL" dirty="0"/>
              <a:t>, </a:t>
            </a:r>
            <a:r>
              <a:rPr lang="pl-PL" dirty="0" err="1"/>
              <a:t>Norway</a:t>
            </a:r>
            <a:r>
              <a:rPr lang="pl-PL" dirty="0"/>
              <a:t>, Lichtenstein, </a:t>
            </a:r>
            <a:r>
              <a:rPr lang="pl-PL" dirty="0" err="1"/>
              <a:t>Iceland</a:t>
            </a:r>
            <a:r>
              <a:rPr lang="pl-PL" dirty="0"/>
              <a:t>, 2500 PLN </a:t>
            </a:r>
            <a:r>
              <a:rPr lang="pl-PL" dirty="0" err="1"/>
              <a:t>other</a:t>
            </a:r>
            <a:r>
              <a:rPr lang="pl-PL" dirty="0"/>
              <a:t>),</a:t>
            </a:r>
          </a:p>
          <a:p>
            <a:pPr marL="0" indent="0" algn="just">
              <a:buNone/>
              <a:tabLst>
                <a:tab pos="450850" algn="l"/>
              </a:tabLst>
            </a:pPr>
            <a:r>
              <a:rPr lang="pl-PL" dirty="0" err="1"/>
              <a:t>you</a:t>
            </a:r>
            <a:r>
              <a:rPr lang="pl-PL" dirty="0"/>
              <a:t> </a:t>
            </a:r>
            <a:r>
              <a:rPr lang="pl-PL" dirty="0" err="1"/>
              <a:t>still</a:t>
            </a:r>
            <a:r>
              <a:rPr lang="pl-PL" dirty="0"/>
              <a:t> </a:t>
            </a:r>
            <a:r>
              <a:rPr lang="pl-PL" b="1" dirty="0" err="1"/>
              <a:t>have</a:t>
            </a:r>
            <a:r>
              <a:rPr lang="pl-PL" dirty="0"/>
              <a:t> </a:t>
            </a:r>
            <a:r>
              <a:rPr lang="pl-PL" b="1" dirty="0" err="1"/>
              <a:t>more</a:t>
            </a:r>
            <a:r>
              <a:rPr lang="pl-PL" b="1" dirty="0"/>
              <a:t> </a:t>
            </a:r>
            <a:r>
              <a:rPr lang="pl-PL" b="1" dirty="0" err="1"/>
              <a:t>than</a:t>
            </a:r>
            <a:r>
              <a:rPr lang="pl-PL" b="1" dirty="0"/>
              <a:t> 701 PLN/</a:t>
            </a:r>
            <a:r>
              <a:rPr lang="pl-PL" b="1" dirty="0" err="1"/>
              <a:t>month</a:t>
            </a:r>
            <a:r>
              <a:rPr lang="pl-PL" b="1" dirty="0"/>
              <a:t> (</a:t>
            </a:r>
            <a:r>
              <a:rPr lang="pl-PL" b="1" dirty="0" err="1"/>
              <a:t>if</a:t>
            </a:r>
            <a:r>
              <a:rPr lang="pl-PL" b="1" dirty="0"/>
              <a:t> </a:t>
            </a:r>
            <a:r>
              <a:rPr lang="pl-PL" b="1" dirty="0" err="1"/>
              <a:t>you</a:t>
            </a:r>
            <a:r>
              <a:rPr lang="pl-PL" b="1" dirty="0"/>
              <a:t> live </a:t>
            </a:r>
            <a:r>
              <a:rPr lang="pl-PL" b="1" dirty="0" err="1"/>
              <a:t>alone</a:t>
            </a:r>
            <a:r>
              <a:rPr lang="pl-PL" b="1" dirty="0"/>
              <a:t>) </a:t>
            </a:r>
            <a:r>
              <a:rPr lang="pl-PL" b="1" dirty="0" err="1"/>
              <a:t>or</a:t>
            </a:r>
            <a:r>
              <a:rPr lang="pl-PL" b="1" dirty="0"/>
              <a:t> 528 PLN/</a:t>
            </a:r>
            <a:r>
              <a:rPr lang="pl-PL" b="1" dirty="0" err="1"/>
              <a:t>each</a:t>
            </a:r>
            <a:r>
              <a:rPr lang="pl-PL" b="1" dirty="0"/>
              <a:t> </a:t>
            </a:r>
            <a:r>
              <a:rPr lang="pl-PL" b="1" dirty="0" err="1"/>
              <a:t>member</a:t>
            </a:r>
            <a:r>
              <a:rPr lang="pl-PL" b="1" dirty="0"/>
              <a:t> of </a:t>
            </a:r>
            <a:r>
              <a:rPr lang="pl-PL" b="1" dirty="0" err="1"/>
              <a:t>your</a:t>
            </a:r>
            <a:r>
              <a:rPr lang="pl-PL" b="1" dirty="0"/>
              <a:t> family/</a:t>
            </a:r>
            <a:r>
              <a:rPr lang="pl-PL" b="1" dirty="0" err="1"/>
              <a:t>month</a:t>
            </a:r>
            <a:endParaRPr lang="pl-PL" b="1" dirty="0"/>
          </a:p>
          <a:p>
            <a:pPr marL="0" indent="0" algn="just">
              <a:buNone/>
              <a:tabLst>
                <a:tab pos="450850" algn="l"/>
              </a:tabLst>
            </a:pPr>
            <a:endParaRPr lang="pl-PL" dirty="0"/>
          </a:p>
        </p:txBody>
      </p:sp>
      <p:sp>
        <p:nvSpPr>
          <p:cNvPr id="3" name="Symbol zastępczy zawartości 2">
            <a:extLst>
              <a:ext uri="{FF2B5EF4-FFF2-40B4-BE49-F238E27FC236}">
                <a16:creationId xmlns:a16="http://schemas.microsoft.com/office/drawing/2014/main" id="{DEDDDB34-AD14-4EF3-8454-6A7D3F7B21E8}"/>
              </a:ext>
            </a:extLst>
          </p:cNvPr>
          <p:cNvSpPr>
            <a:spLocks noGrp="1"/>
          </p:cNvSpPr>
          <p:nvPr>
            <p:ph sz="half" idx="2"/>
          </p:nvPr>
        </p:nvSpPr>
        <p:spPr>
          <a:xfrm>
            <a:off x="6386732" y="1825625"/>
            <a:ext cx="4967067" cy="4351338"/>
          </a:xfrm>
        </p:spPr>
        <p:txBody>
          <a:bodyPr>
            <a:normAutofit fontScale="77500" lnSpcReduction="20000"/>
          </a:bodyPr>
          <a:lstStyle/>
          <a:p>
            <a:pPr marL="0" indent="0">
              <a:buNone/>
            </a:pPr>
            <a:r>
              <a:rPr lang="pl-PL" b="1" dirty="0"/>
              <a:t>CASE STUDY</a:t>
            </a:r>
          </a:p>
          <a:p>
            <a:pPr marL="0" indent="0">
              <a:buNone/>
            </a:pPr>
            <a:r>
              <a:rPr lang="pl-PL" b="1" dirty="0"/>
              <a:t>How much </a:t>
            </a:r>
            <a:r>
              <a:rPr lang="pl-PL" b="1" dirty="0" err="1"/>
              <a:t>money</a:t>
            </a:r>
            <a:r>
              <a:rPr lang="pl-PL" b="1" dirty="0"/>
              <a:t> do </a:t>
            </a:r>
            <a:r>
              <a:rPr lang="pl-PL" b="1" dirty="0" err="1"/>
              <a:t>you</a:t>
            </a:r>
            <a:r>
              <a:rPr lang="pl-PL" b="1" dirty="0"/>
              <a:t> </a:t>
            </a:r>
            <a:r>
              <a:rPr lang="pl-PL" b="1" dirty="0" err="1"/>
              <a:t>need</a:t>
            </a:r>
            <a:r>
              <a:rPr lang="pl-PL" b="1" dirty="0"/>
              <a:t> to </a:t>
            </a:r>
            <a:r>
              <a:rPr lang="pl-PL" b="1" dirty="0" err="1"/>
              <a:t>have</a:t>
            </a:r>
            <a:r>
              <a:rPr lang="pl-PL" b="1" dirty="0"/>
              <a:t> </a:t>
            </a:r>
            <a:r>
              <a:rPr lang="pl-PL" b="1" dirty="0" err="1"/>
              <a:t>if</a:t>
            </a:r>
            <a:r>
              <a:rPr lang="pl-PL" b="1" dirty="0"/>
              <a:t>:</a:t>
            </a:r>
          </a:p>
          <a:p>
            <a:pPr marL="0" indent="0">
              <a:buNone/>
            </a:pPr>
            <a:r>
              <a:rPr lang="pl-PL" dirty="0" err="1"/>
              <a:t>You</a:t>
            </a:r>
            <a:r>
              <a:rPr lang="pl-PL" dirty="0"/>
              <a:t> </a:t>
            </a:r>
            <a:r>
              <a:rPr lang="pl-PL" dirty="0" err="1"/>
              <a:t>are</a:t>
            </a:r>
            <a:r>
              <a:rPr lang="pl-PL" dirty="0"/>
              <a:t> from </a:t>
            </a:r>
            <a:r>
              <a:rPr lang="pl-PL" dirty="0" err="1"/>
              <a:t>Ukraine</a:t>
            </a:r>
            <a:r>
              <a:rPr lang="pl-PL" dirty="0"/>
              <a:t> and live </a:t>
            </a:r>
            <a:r>
              <a:rPr lang="pl-PL" dirty="0" err="1"/>
              <a:t>alone</a:t>
            </a:r>
            <a:r>
              <a:rPr lang="pl-PL" dirty="0"/>
              <a:t>. It </a:t>
            </a:r>
            <a:r>
              <a:rPr lang="pl-PL" dirty="0" err="1"/>
              <a:t>is</a:t>
            </a:r>
            <a:r>
              <a:rPr lang="pl-PL" dirty="0"/>
              <a:t> a 1st </a:t>
            </a:r>
            <a:r>
              <a:rPr lang="pl-PL" dirty="0" err="1"/>
              <a:t>semester</a:t>
            </a:r>
            <a:r>
              <a:rPr lang="pl-PL" dirty="0"/>
              <a:t> of 2nd </a:t>
            </a:r>
            <a:r>
              <a:rPr lang="pl-PL" dirty="0" err="1"/>
              <a:t>year</a:t>
            </a:r>
            <a:r>
              <a:rPr lang="pl-PL" dirty="0"/>
              <a:t> of </a:t>
            </a:r>
            <a:r>
              <a:rPr lang="pl-PL" dirty="0" err="1"/>
              <a:t>studies</a:t>
            </a:r>
            <a:r>
              <a:rPr lang="pl-PL" dirty="0"/>
              <a:t> (3 </a:t>
            </a:r>
            <a:r>
              <a:rPr lang="pl-PL" dirty="0" err="1"/>
              <a:t>years</a:t>
            </a:r>
            <a:r>
              <a:rPr lang="pl-PL" dirty="0"/>
              <a:t> </a:t>
            </a:r>
            <a:r>
              <a:rPr lang="pl-PL" dirty="0" err="1"/>
              <a:t>studies</a:t>
            </a:r>
            <a:r>
              <a:rPr lang="pl-PL" dirty="0"/>
              <a:t>). </a:t>
            </a:r>
          </a:p>
          <a:p>
            <a:pPr marL="0" indent="0">
              <a:buNone/>
            </a:pPr>
            <a:r>
              <a:rPr lang="pl-PL" dirty="0" err="1"/>
              <a:t>You</a:t>
            </a:r>
            <a:r>
              <a:rPr lang="pl-PL" dirty="0"/>
              <a:t> </a:t>
            </a:r>
            <a:r>
              <a:rPr lang="pl-PL" dirty="0" err="1"/>
              <a:t>have</a:t>
            </a:r>
            <a:r>
              <a:rPr lang="pl-PL" dirty="0"/>
              <a:t> </a:t>
            </a:r>
            <a:r>
              <a:rPr lang="pl-PL" dirty="0" err="1"/>
              <a:t>already</a:t>
            </a:r>
            <a:r>
              <a:rPr lang="pl-PL" dirty="0"/>
              <a:t> </a:t>
            </a:r>
            <a:r>
              <a:rPr lang="pl-PL" dirty="0" err="1"/>
              <a:t>paid</a:t>
            </a:r>
            <a:r>
              <a:rPr lang="pl-PL" dirty="0"/>
              <a:t> for the </a:t>
            </a:r>
            <a:r>
              <a:rPr lang="pl-PL" dirty="0" err="1"/>
              <a:t>second</a:t>
            </a:r>
            <a:r>
              <a:rPr lang="pl-PL" dirty="0"/>
              <a:t> </a:t>
            </a:r>
            <a:r>
              <a:rPr lang="pl-PL" dirty="0" err="1"/>
              <a:t>semester</a:t>
            </a:r>
            <a:r>
              <a:rPr lang="pl-PL" dirty="0"/>
              <a:t>. </a:t>
            </a:r>
          </a:p>
          <a:p>
            <a:pPr marL="0" indent="0">
              <a:buNone/>
            </a:pPr>
            <a:r>
              <a:rPr lang="pl-PL" dirty="0" err="1"/>
              <a:t>Each</a:t>
            </a:r>
            <a:r>
              <a:rPr lang="pl-PL" dirty="0"/>
              <a:t> </a:t>
            </a:r>
            <a:r>
              <a:rPr lang="pl-PL" dirty="0" err="1"/>
              <a:t>semester</a:t>
            </a:r>
            <a:r>
              <a:rPr lang="pl-PL" dirty="0"/>
              <a:t> </a:t>
            </a:r>
            <a:r>
              <a:rPr lang="pl-PL" dirty="0" err="1"/>
              <a:t>costs</a:t>
            </a:r>
            <a:r>
              <a:rPr lang="pl-PL" dirty="0"/>
              <a:t> 7000 PLN. </a:t>
            </a:r>
            <a:r>
              <a:rPr lang="pl-PL" dirty="0" err="1"/>
              <a:t>You</a:t>
            </a:r>
            <a:r>
              <a:rPr lang="pl-PL" dirty="0"/>
              <a:t> </a:t>
            </a:r>
            <a:r>
              <a:rPr lang="pl-PL" dirty="0" err="1"/>
              <a:t>pay</a:t>
            </a:r>
            <a:r>
              <a:rPr lang="pl-PL" dirty="0"/>
              <a:t> rent and utilities </a:t>
            </a:r>
            <a:r>
              <a:rPr lang="pl-PL" dirty="0" err="1"/>
              <a:t>at</a:t>
            </a:r>
            <a:r>
              <a:rPr lang="pl-PL" dirty="0"/>
              <a:t> the </a:t>
            </a:r>
            <a:r>
              <a:rPr lang="pl-PL" dirty="0" err="1"/>
              <a:t>amount</a:t>
            </a:r>
            <a:r>
              <a:rPr lang="pl-PL" dirty="0"/>
              <a:t> of 2000 PLN. </a:t>
            </a:r>
          </a:p>
          <a:p>
            <a:pPr marL="0" indent="0">
              <a:buNone/>
            </a:pPr>
            <a:r>
              <a:rPr lang="pl-PL" dirty="0" err="1"/>
              <a:t>You</a:t>
            </a:r>
            <a:r>
              <a:rPr lang="pl-PL" dirty="0"/>
              <a:t> </a:t>
            </a:r>
            <a:r>
              <a:rPr lang="pl-PL" dirty="0" err="1"/>
              <a:t>will</a:t>
            </a:r>
            <a:r>
              <a:rPr lang="pl-PL" dirty="0"/>
              <a:t> </a:t>
            </a:r>
            <a:r>
              <a:rPr lang="pl-PL" dirty="0" err="1"/>
              <a:t>apply</a:t>
            </a:r>
            <a:r>
              <a:rPr lang="pl-PL" dirty="0"/>
              <a:t> for </a:t>
            </a:r>
            <a:r>
              <a:rPr lang="pl-PL" dirty="0" err="1"/>
              <a:t>permit</a:t>
            </a:r>
            <a:r>
              <a:rPr lang="pl-PL" dirty="0"/>
              <a:t> for 16 </a:t>
            </a:r>
            <a:r>
              <a:rPr lang="pl-PL" dirty="0" err="1"/>
              <a:t>months</a:t>
            </a:r>
            <a:r>
              <a:rPr lang="pl-PL" dirty="0"/>
              <a:t> (</a:t>
            </a:r>
            <a:r>
              <a:rPr lang="pl-PL" dirty="0" err="1"/>
              <a:t>you</a:t>
            </a:r>
            <a:r>
              <a:rPr lang="pl-PL" dirty="0"/>
              <a:t> </a:t>
            </a:r>
            <a:r>
              <a:rPr lang="pl-PL" dirty="0" err="1"/>
              <a:t>will</a:t>
            </a:r>
            <a:r>
              <a:rPr lang="pl-PL" dirty="0"/>
              <a:t> end </a:t>
            </a:r>
            <a:r>
              <a:rPr lang="pl-PL" dirty="0" err="1"/>
              <a:t>your</a:t>
            </a:r>
            <a:r>
              <a:rPr lang="pl-PL" dirty="0"/>
              <a:t> </a:t>
            </a:r>
            <a:r>
              <a:rPr lang="pl-PL" dirty="0" err="1"/>
              <a:t>studies</a:t>
            </a:r>
            <a:r>
              <a:rPr lang="pl-PL" dirty="0"/>
              <a:t> on </a:t>
            </a:r>
            <a:r>
              <a:rPr lang="pl-PL" dirty="0" err="1"/>
              <a:t>June</a:t>
            </a:r>
            <a:r>
              <a:rPr lang="pl-PL" dirty="0"/>
              <a:t> 2021).</a:t>
            </a:r>
          </a:p>
          <a:p>
            <a:pPr marL="0" indent="0">
              <a:buNone/>
            </a:pPr>
            <a:endParaRPr lang="pl-PL" b="1" dirty="0">
              <a:highlight>
                <a:srgbClr val="FFFF00"/>
              </a:highlight>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cxnSp>
        <p:nvCxnSpPr>
          <p:cNvPr id="6" name="Łącznik prosty 5">
            <a:extLst>
              <a:ext uri="{FF2B5EF4-FFF2-40B4-BE49-F238E27FC236}">
                <a16:creationId xmlns:a16="http://schemas.microsoft.com/office/drawing/2014/main" id="{1969ABB2-822E-4F08-BABE-EF4B33EC173C}"/>
              </a:ext>
            </a:extLst>
          </p:cNvPr>
          <p:cNvCxnSpPr/>
          <p:nvPr/>
        </p:nvCxnSpPr>
        <p:spPr>
          <a:xfrm>
            <a:off x="6096000" y="1690688"/>
            <a:ext cx="0" cy="46440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0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30"/>
            <a:ext cx="10515600" cy="4351338"/>
          </a:xfrm>
        </p:spPr>
        <p:txBody>
          <a:bodyPr>
            <a:normAutofit fontScale="77500" lnSpcReduction="20000"/>
          </a:bodyPr>
          <a:lstStyle/>
          <a:p>
            <a:pPr marL="0" indent="0" algn="just">
              <a:buNone/>
              <a:tabLst>
                <a:tab pos="450850" algn="l"/>
              </a:tabLst>
            </a:pPr>
            <a:r>
              <a:rPr lang="pl-PL" dirty="0"/>
              <a:t>	</a:t>
            </a:r>
            <a:r>
              <a:rPr lang="pl-PL" b="1" dirty="0" err="1"/>
              <a:t>Sufficient</a:t>
            </a:r>
            <a:r>
              <a:rPr lang="pl-PL" b="1" dirty="0"/>
              <a:t> </a:t>
            </a:r>
            <a:r>
              <a:rPr lang="pl-PL" b="1" dirty="0" err="1"/>
              <a:t>funds</a:t>
            </a:r>
            <a:r>
              <a:rPr lang="pl-PL" b="1" dirty="0"/>
              <a:t> – </a:t>
            </a:r>
            <a:r>
              <a:rPr lang="pl-PL" b="1" dirty="0" err="1"/>
              <a:t>how</a:t>
            </a:r>
            <a:r>
              <a:rPr lang="pl-PL" b="1" dirty="0"/>
              <a:t> </a:t>
            </a:r>
            <a:r>
              <a:rPr lang="pl-PL" b="1" dirty="0" err="1"/>
              <a:t>can</a:t>
            </a:r>
            <a:r>
              <a:rPr lang="pl-PL" b="1" dirty="0"/>
              <a:t> I </a:t>
            </a:r>
            <a:r>
              <a:rPr lang="pl-PL" b="1" dirty="0" err="1"/>
              <a:t>prove</a:t>
            </a:r>
            <a:r>
              <a:rPr lang="pl-PL" b="1" dirty="0"/>
              <a:t> </a:t>
            </a:r>
            <a:r>
              <a:rPr lang="pl-PL" b="1" dirty="0" err="1"/>
              <a:t>it</a:t>
            </a:r>
            <a:r>
              <a:rPr lang="pl-PL" b="1" dirty="0"/>
              <a:t>?</a:t>
            </a:r>
          </a:p>
          <a:p>
            <a:pPr marL="0" indent="0" algn="just">
              <a:buNone/>
              <a:tabLst>
                <a:tab pos="450850" algn="l"/>
              </a:tabLst>
            </a:pPr>
            <a:endParaRPr lang="pl-PL" b="1" dirty="0"/>
          </a:p>
          <a:p>
            <a:pPr marL="712788" indent="-177800" algn="just"/>
            <a:r>
              <a:rPr lang="pl-PL" dirty="0">
                <a:solidFill>
                  <a:srgbClr val="C00000"/>
                </a:solidFill>
              </a:rPr>
              <a:t> </a:t>
            </a:r>
            <a:r>
              <a:rPr lang="pl-PL" dirty="0" err="1"/>
              <a:t>Funds</a:t>
            </a:r>
            <a:r>
              <a:rPr lang="pl-PL" dirty="0"/>
              <a:t> on </a:t>
            </a:r>
            <a:r>
              <a:rPr lang="pl-PL" dirty="0" err="1"/>
              <a:t>your</a:t>
            </a:r>
            <a:r>
              <a:rPr lang="pl-PL" dirty="0"/>
              <a:t> </a:t>
            </a:r>
            <a:r>
              <a:rPr lang="pl-PL" dirty="0" err="1"/>
              <a:t>Polish</a:t>
            </a:r>
            <a:r>
              <a:rPr lang="pl-PL" dirty="0"/>
              <a:t> </a:t>
            </a:r>
            <a:r>
              <a:rPr lang="pl-PL" dirty="0" err="1">
                <a:solidFill>
                  <a:srgbClr val="C00000"/>
                </a:solidFill>
              </a:rPr>
              <a:t>personal</a:t>
            </a:r>
            <a:r>
              <a:rPr lang="pl-PL" dirty="0">
                <a:solidFill>
                  <a:srgbClr val="C00000"/>
                </a:solidFill>
              </a:rPr>
              <a:t> bank </a:t>
            </a:r>
            <a:r>
              <a:rPr lang="pl-PL" dirty="0" err="1">
                <a:solidFill>
                  <a:srgbClr val="C00000"/>
                </a:solidFill>
              </a:rPr>
              <a:t>account</a:t>
            </a:r>
            <a:r>
              <a:rPr lang="pl-PL" dirty="0">
                <a:solidFill>
                  <a:srgbClr val="C00000"/>
                </a:solidFill>
              </a:rPr>
              <a:t> </a:t>
            </a:r>
            <a:r>
              <a:rPr lang="pl-PL" dirty="0"/>
              <a:t>(</a:t>
            </a:r>
            <a:r>
              <a:rPr lang="pl-PL" dirty="0" err="1"/>
              <a:t>can</a:t>
            </a:r>
            <a:r>
              <a:rPr lang="pl-PL" dirty="0"/>
              <a:t> be on </a:t>
            </a:r>
            <a:r>
              <a:rPr lang="pl-PL" dirty="0" err="1"/>
              <a:t>several</a:t>
            </a:r>
            <a:r>
              <a:rPr lang="pl-PL" dirty="0"/>
              <a:t> bank </a:t>
            </a:r>
            <a:r>
              <a:rPr lang="pl-PL" dirty="0" err="1"/>
              <a:t>accounts</a:t>
            </a:r>
            <a:r>
              <a:rPr lang="pl-PL" dirty="0"/>
              <a:t>, </a:t>
            </a:r>
            <a:r>
              <a:rPr lang="pl-PL" dirty="0" err="1"/>
              <a:t>can</a:t>
            </a:r>
            <a:r>
              <a:rPr lang="pl-PL" dirty="0"/>
              <a:t> be in </a:t>
            </a:r>
            <a:r>
              <a:rPr lang="pl-PL" dirty="0" err="1"/>
              <a:t>different</a:t>
            </a:r>
            <a:r>
              <a:rPr lang="pl-PL" dirty="0"/>
              <a:t> </a:t>
            </a:r>
            <a:r>
              <a:rPr lang="pl-PL" dirty="0" err="1"/>
              <a:t>currency</a:t>
            </a:r>
            <a:r>
              <a:rPr lang="pl-PL" dirty="0"/>
              <a:t>), </a:t>
            </a:r>
            <a:r>
              <a:rPr lang="pl-PL" dirty="0" err="1"/>
              <a:t>issued</a:t>
            </a:r>
            <a:r>
              <a:rPr lang="pl-PL" dirty="0"/>
              <a:t> the </a:t>
            </a:r>
            <a:r>
              <a:rPr lang="pl-PL" dirty="0" err="1"/>
              <a:t>earliest</a:t>
            </a:r>
            <a:r>
              <a:rPr lang="pl-PL" dirty="0"/>
              <a:t> 1 </a:t>
            </a:r>
            <a:r>
              <a:rPr lang="pl-PL" dirty="0" err="1"/>
              <a:t>month</a:t>
            </a:r>
            <a:r>
              <a:rPr lang="pl-PL" dirty="0"/>
              <a:t> </a:t>
            </a:r>
            <a:r>
              <a:rPr lang="pl-PL" dirty="0" err="1"/>
              <a:t>before</a:t>
            </a:r>
            <a:r>
              <a:rPr lang="pl-PL" dirty="0"/>
              <a:t> </a:t>
            </a:r>
            <a:r>
              <a:rPr lang="pl-PL" dirty="0" err="1"/>
              <a:t>your</a:t>
            </a:r>
            <a:r>
              <a:rPr lang="pl-PL" dirty="0"/>
              <a:t> </a:t>
            </a:r>
            <a:r>
              <a:rPr lang="pl-PL" dirty="0" err="1"/>
              <a:t>application</a:t>
            </a:r>
            <a:endParaRPr lang="pl-PL" dirty="0">
              <a:solidFill>
                <a:srgbClr val="C00000"/>
              </a:solidFill>
            </a:endParaRPr>
          </a:p>
          <a:p>
            <a:pPr marL="712788" indent="-177800" algn="just"/>
            <a:r>
              <a:rPr lang="pl-PL" dirty="0">
                <a:solidFill>
                  <a:srgbClr val="C00000"/>
                </a:solidFill>
              </a:rPr>
              <a:t> </a:t>
            </a:r>
            <a:r>
              <a:rPr lang="pl-PL" dirty="0" err="1"/>
              <a:t>confirmation</a:t>
            </a:r>
            <a:r>
              <a:rPr lang="pl-PL" dirty="0"/>
              <a:t> of </a:t>
            </a:r>
            <a:r>
              <a:rPr lang="pl-PL" dirty="0" err="1">
                <a:solidFill>
                  <a:srgbClr val="C00000"/>
                </a:solidFill>
              </a:rPr>
              <a:t>scholarship</a:t>
            </a:r>
            <a:endParaRPr lang="pl-PL" dirty="0">
              <a:solidFill>
                <a:srgbClr val="C00000"/>
              </a:solidFill>
            </a:endParaRPr>
          </a:p>
          <a:p>
            <a:pPr marL="712788" indent="-177800" algn="just"/>
            <a:r>
              <a:rPr lang="pl-PL" dirty="0">
                <a:solidFill>
                  <a:srgbClr val="C00000"/>
                </a:solidFill>
              </a:rPr>
              <a:t> </a:t>
            </a:r>
            <a:r>
              <a:rPr lang="pl-PL" dirty="0" err="1"/>
              <a:t>traveller’s</a:t>
            </a:r>
            <a:r>
              <a:rPr lang="pl-PL" dirty="0"/>
              <a:t> </a:t>
            </a:r>
            <a:r>
              <a:rPr lang="pl-PL" dirty="0" err="1"/>
              <a:t>check</a:t>
            </a:r>
            <a:endParaRPr lang="pl-PL" dirty="0"/>
          </a:p>
          <a:p>
            <a:pPr marL="712788" indent="-177800" algn="just"/>
            <a:r>
              <a:rPr lang="pl-PL" dirty="0">
                <a:solidFill>
                  <a:srgbClr val="C00000"/>
                </a:solidFill>
              </a:rPr>
              <a:t> </a:t>
            </a:r>
            <a:r>
              <a:rPr lang="pl-PL" dirty="0" err="1"/>
              <a:t>limits</a:t>
            </a:r>
            <a:r>
              <a:rPr lang="pl-PL" dirty="0"/>
              <a:t> on </a:t>
            </a:r>
            <a:r>
              <a:rPr lang="pl-PL" dirty="0" err="1"/>
              <a:t>your</a:t>
            </a:r>
            <a:r>
              <a:rPr lang="pl-PL" dirty="0"/>
              <a:t> </a:t>
            </a:r>
            <a:r>
              <a:rPr lang="pl-PL" dirty="0" err="1"/>
              <a:t>credit</a:t>
            </a:r>
            <a:r>
              <a:rPr lang="pl-PL" dirty="0"/>
              <a:t> </a:t>
            </a:r>
            <a:r>
              <a:rPr lang="pl-PL" dirty="0" err="1"/>
              <a:t>card</a:t>
            </a:r>
            <a:r>
              <a:rPr lang="pl-PL" dirty="0"/>
              <a:t> (</a:t>
            </a:r>
            <a:r>
              <a:rPr lang="pl-PL" dirty="0" err="1"/>
              <a:t>issued</a:t>
            </a:r>
            <a:r>
              <a:rPr lang="pl-PL" dirty="0"/>
              <a:t> the </a:t>
            </a:r>
            <a:r>
              <a:rPr lang="pl-PL" dirty="0" err="1"/>
              <a:t>earliest</a:t>
            </a:r>
            <a:r>
              <a:rPr lang="pl-PL" dirty="0"/>
              <a:t> 1 </a:t>
            </a:r>
            <a:r>
              <a:rPr lang="pl-PL" dirty="0" err="1"/>
              <a:t>month</a:t>
            </a:r>
            <a:r>
              <a:rPr lang="pl-PL" dirty="0"/>
              <a:t> </a:t>
            </a:r>
            <a:r>
              <a:rPr lang="pl-PL" dirty="0" err="1"/>
              <a:t>before</a:t>
            </a:r>
            <a:r>
              <a:rPr lang="pl-PL" dirty="0"/>
              <a:t> </a:t>
            </a:r>
            <a:r>
              <a:rPr lang="pl-PL" dirty="0" err="1"/>
              <a:t>your</a:t>
            </a:r>
            <a:r>
              <a:rPr lang="pl-PL" dirty="0"/>
              <a:t> </a:t>
            </a:r>
            <a:r>
              <a:rPr lang="pl-PL" dirty="0" err="1"/>
              <a:t>application</a:t>
            </a:r>
            <a:r>
              <a:rPr lang="pl-PL" dirty="0"/>
              <a:t>)</a:t>
            </a:r>
          </a:p>
          <a:p>
            <a:pPr marL="712788" indent="-177800" algn="just"/>
            <a:r>
              <a:rPr lang="pl-PL" dirty="0">
                <a:solidFill>
                  <a:srgbClr val="C00000"/>
                </a:solidFill>
              </a:rPr>
              <a:t> </a:t>
            </a:r>
            <a:r>
              <a:rPr lang="pl-PL" dirty="0" err="1">
                <a:solidFill>
                  <a:srgbClr val="C00000"/>
                </a:solidFill>
              </a:rPr>
              <a:t>employment</a:t>
            </a:r>
            <a:r>
              <a:rPr lang="pl-PL" dirty="0">
                <a:solidFill>
                  <a:srgbClr val="C00000"/>
                </a:solidFill>
              </a:rPr>
              <a:t> </a:t>
            </a:r>
            <a:r>
              <a:rPr lang="pl-PL" dirty="0" err="1">
                <a:solidFill>
                  <a:srgbClr val="C00000"/>
                </a:solidFill>
              </a:rPr>
              <a:t>contract</a:t>
            </a:r>
            <a:r>
              <a:rPr lang="pl-PL" dirty="0">
                <a:solidFill>
                  <a:srgbClr val="C00000"/>
                </a:solidFill>
              </a:rPr>
              <a:t> </a:t>
            </a:r>
            <a:r>
              <a:rPr lang="pl-PL" dirty="0"/>
              <a:t>(</a:t>
            </a:r>
            <a:r>
              <a:rPr lang="pl-PL" dirty="0" err="1"/>
              <a:t>confirmation</a:t>
            </a:r>
            <a:r>
              <a:rPr lang="pl-PL" dirty="0"/>
              <a:t> of </a:t>
            </a:r>
            <a:r>
              <a:rPr lang="pl-PL" dirty="0" err="1"/>
              <a:t>employment</a:t>
            </a:r>
            <a:r>
              <a:rPr lang="pl-PL" dirty="0"/>
              <a:t> </a:t>
            </a:r>
            <a:r>
              <a:rPr lang="pl-PL" dirty="0" err="1"/>
              <a:t>issued</a:t>
            </a:r>
            <a:r>
              <a:rPr lang="pl-PL" dirty="0"/>
              <a:t> the </a:t>
            </a:r>
            <a:r>
              <a:rPr lang="pl-PL" dirty="0" err="1"/>
              <a:t>earliest</a:t>
            </a:r>
            <a:r>
              <a:rPr lang="pl-PL" dirty="0"/>
              <a:t> 1 </a:t>
            </a:r>
            <a:r>
              <a:rPr lang="pl-PL" dirty="0" err="1"/>
              <a:t>month</a:t>
            </a:r>
            <a:r>
              <a:rPr lang="pl-PL" dirty="0"/>
              <a:t> </a:t>
            </a:r>
            <a:r>
              <a:rPr lang="pl-PL" dirty="0" err="1"/>
              <a:t>before</a:t>
            </a:r>
            <a:r>
              <a:rPr lang="pl-PL" dirty="0"/>
              <a:t> </a:t>
            </a:r>
            <a:r>
              <a:rPr lang="pl-PL" dirty="0" err="1"/>
              <a:t>your</a:t>
            </a:r>
            <a:r>
              <a:rPr lang="pl-PL" dirty="0"/>
              <a:t> </a:t>
            </a:r>
            <a:r>
              <a:rPr lang="pl-PL" dirty="0" err="1"/>
              <a:t>application</a:t>
            </a:r>
            <a:r>
              <a:rPr lang="pl-PL" dirty="0"/>
              <a:t>)</a:t>
            </a:r>
          </a:p>
          <a:p>
            <a:pPr marL="712788" indent="-177800" algn="just"/>
            <a:r>
              <a:rPr lang="pl-PL" dirty="0">
                <a:solidFill>
                  <a:srgbClr val="C00000"/>
                </a:solidFill>
              </a:rPr>
              <a:t> </a:t>
            </a:r>
            <a:r>
              <a:rPr lang="pl-PL" dirty="0" err="1"/>
              <a:t>other</a:t>
            </a:r>
            <a:endParaRPr lang="pl-PL" dirty="0"/>
          </a:p>
          <a:p>
            <a:pPr marL="0" indent="0" algn="just">
              <a:buNone/>
              <a:tabLst>
                <a:tab pos="450850" algn="l"/>
              </a:tabLst>
            </a:pPr>
            <a:r>
              <a:rPr lang="pl-PL" b="1" dirty="0"/>
              <a:t>	</a:t>
            </a:r>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807288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30"/>
            <a:ext cx="10515600" cy="4351338"/>
          </a:xfrm>
        </p:spPr>
        <p:txBody>
          <a:bodyPr>
            <a:normAutofit fontScale="92500" lnSpcReduction="10000"/>
          </a:bodyPr>
          <a:lstStyle/>
          <a:p>
            <a:pPr marL="0" indent="0" algn="just">
              <a:buNone/>
              <a:tabLst>
                <a:tab pos="450850" algn="l"/>
              </a:tabLst>
            </a:pPr>
            <a:r>
              <a:rPr lang="pl-PL" dirty="0"/>
              <a:t>	</a:t>
            </a:r>
            <a:r>
              <a:rPr lang="pl-PL" b="1" dirty="0"/>
              <a:t>For </a:t>
            </a:r>
            <a:r>
              <a:rPr lang="pl-PL" b="1" dirty="0" err="1"/>
              <a:t>how</a:t>
            </a:r>
            <a:r>
              <a:rPr lang="pl-PL" b="1" dirty="0"/>
              <a:t> </a:t>
            </a:r>
            <a:r>
              <a:rPr lang="pl-PL" b="1" dirty="0" err="1"/>
              <a:t>long</a:t>
            </a:r>
            <a:r>
              <a:rPr lang="pl-PL" b="1" dirty="0"/>
              <a:t> </a:t>
            </a:r>
            <a:r>
              <a:rPr lang="pl-PL" b="1" dirty="0" err="1"/>
              <a:t>can</a:t>
            </a:r>
            <a:r>
              <a:rPr lang="pl-PL" b="1" dirty="0"/>
              <a:t> I </a:t>
            </a:r>
            <a:r>
              <a:rPr lang="pl-PL" b="1" dirty="0" err="1"/>
              <a:t>receive</a:t>
            </a:r>
            <a:r>
              <a:rPr lang="pl-PL" b="1" dirty="0"/>
              <a:t> a </a:t>
            </a:r>
            <a:r>
              <a:rPr lang="pl-PL" b="1" dirty="0" err="1"/>
              <a:t>permit</a:t>
            </a:r>
            <a:r>
              <a:rPr lang="pl-PL" b="1" dirty="0"/>
              <a:t>?</a:t>
            </a:r>
          </a:p>
          <a:p>
            <a:pPr marL="712788" indent="-177800" algn="just"/>
            <a:r>
              <a:rPr lang="pl-PL" dirty="0">
                <a:solidFill>
                  <a:srgbClr val="C00000"/>
                </a:solidFill>
              </a:rPr>
              <a:t> 	</a:t>
            </a:r>
            <a:r>
              <a:rPr lang="pl-PL" dirty="0"/>
              <a:t>1st </a:t>
            </a:r>
            <a:r>
              <a:rPr lang="pl-PL" dirty="0" err="1"/>
              <a:t>permit</a:t>
            </a:r>
            <a:r>
              <a:rPr lang="pl-PL" dirty="0"/>
              <a:t> – 15 </a:t>
            </a:r>
            <a:r>
              <a:rPr lang="pl-PL" dirty="0" err="1"/>
              <a:t>months</a:t>
            </a:r>
            <a:r>
              <a:rPr lang="pl-PL" dirty="0"/>
              <a:t> (not </a:t>
            </a:r>
            <a:r>
              <a:rPr lang="pl-PL" dirty="0" err="1"/>
              <a:t>longer</a:t>
            </a:r>
            <a:r>
              <a:rPr lang="pl-PL" dirty="0"/>
              <a:t> </a:t>
            </a:r>
            <a:r>
              <a:rPr lang="pl-PL" dirty="0" err="1"/>
              <a:t>than</a:t>
            </a:r>
            <a:r>
              <a:rPr lang="pl-PL" dirty="0"/>
              <a:t> </a:t>
            </a:r>
            <a:r>
              <a:rPr lang="pl-PL" dirty="0" err="1"/>
              <a:t>up</a:t>
            </a:r>
            <a:r>
              <a:rPr lang="pl-PL" dirty="0"/>
              <a:t> to 3 </a:t>
            </a:r>
            <a:r>
              <a:rPr lang="pl-PL" dirty="0" err="1"/>
              <a:t>months</a:t>
            </a:r>
            <a:r>
              <a:rPr lang="pl-PL" dirty="0"/>
              <a:t> </a:t>
            </a:r>
            <a:r>
              <a:rPr lang="pl-PL" dirty="0" err="1"/>
              <a:t>after</a:t>
            </a:r>
            <a:r>
              <a:rPr lang="pl-PL" dirty="0"/>
              <a:t> </a:t>
            </a:r>
            <a:r>
              <a:rPr lang="pl-PL" dirty="0" err="1"/>
              <a:t>your</a:t>
            </a:r>
            <a:r>
              <a:rPr lang="pl-PL" dirty="0"/>
              <a:t> 	</a:t>
            </a:r>
            <a:r>
              <a:rPr lang="pl-PL" dirty="0" err="1"/>
              <a:t>graduation</a:t>
            </a:r>
            <a:r>
              <a:rPr lang="pl-PL" dirty="0"/>
              <a:t>), </a:t>
            </a:r>
            <a:endParaRPr lang="pl-PL" dirty="0">
              <a:solidFill>
                <a:srgbClr val="C00000"/>
              </a:solidFill>
            </a:endParaRPr>
          </a:p>
          <a:p>
            <a:pPr marL="712788" indent="-177800" algn="just"/>
            <a:r>
              <a:rPr lang="pl-PL" dirty="0">
                <a:solidFill>
                  <a:srgbClr val="C00000"/>
                </a:solidFill>
              </a:rPr>
              <a:t> 	</a:t>
            </a:r>
            <a:r>
              <a:rPr lang="pl-PL" dirty="0"/>
              <a:t>2nd and </a:t>
            </a:r>
            <a:r>
              <a:rPr lang="pl-PL" dirty="0" err="1"/>
              <a:t>next</a:t>
            </a:r>
            <a:r>
              <a:rPr lang="pl-PL" dirty="0"/>
              <a:t> – </a:t>
            </a:r>
            <a:r>
              <a:rPr lang="pl-PL" dirty="0" err="1"/>
              <a:t>up</a:t>
            </a:r>
            <a:r>
              <a:rPr lang="pl-PL" dirty="0"/>
              <a:t> to 3 </a:t>
            </a:r>
            <a:r>
              <a:rPr lang="pl-PL" dirty="0" err="1"/>
              <a:t>years</a:t>
            </a:r>
            <a:r>
              <a:rPr lang="pl-PL" dirty="0"/>
              <a:t> (not </a:t>
            </a:r>
            <a:r>
              <a:rPr lang="pl-PL" dirty="0" err="1"/>
              <a:t>longer</a:t>
            </a:r>
            <a:r>
              <a:rPr lang="pl-PL" dirty="0"/>
              <a:t> </a:t>
            </a:r>
            <a:r>
              <a:rPr lang="pl-PL" dirty="0" err="1"/>
              <a:t>than</a:t>
            </a:r>
            <a:r>
              <a:rPr lang="pl-PL" dirty="0"/>
              <a:t> </a:t>
            </a:r>
            <a:r>
              <a:rPr lang="pl-PL" dirty="0" err="1"/>
              <a:t>up</a:t>
            </a:r>
            <a:r>
              <a:rPr lang="pl-PL" dirty="0"/>
              <a:t> to 3 </a:t>
            </a:r>
            <a:r>
              <a:rPr lang="pl-PL" dirty="0" err="1"/>
              <a:t>months</a:t>
            </a:r>
            <a:r>
              <a:rPr lang="pl-PL" dirty="0"/>
              <a:t> </a:t>
            </a:r>
            <a:r>
              <a:rPr lang="pl-PL" dirty="0" err="1"/>
              <a:t>after</a:t>
            </a:r>
            <a:r>
              <a:rPr lang="pl-PL" dirty="0"/>
              <a:t> 	</a:t>
            </a:r>
            <a:r>
              <a:rPr lang="pl-PL" dirty="0" err="1"/>
              <a:t>your</a:t>
            </a:r>
            <a:r>
              <a:rPr lang="pl-PL" dirty="0"/>
              <a:t> </a:t>
            </a:r>
            <a:r>
              <a:rPr lang="pl-PL" dirty="0" err="1"/>
              <a:t>studies</a:t>
            </a:r>
            <a:r>
              <a:rPr lang="pl-PL" dirty="0"/>
              <a:t>) </a:t>
            </a:r>
            <a:r>
              <a:rPr lang="pl-PL" b="1" dirty="0" err="1"/>
              <a:t>Attention</a:t>
            </a:r>
            <a:r>
              <a:rPr lang="pl-PL" b="1" dirty="0"/>
              <a:t>! </a:t>
            </a:r>
            <a:r>
              <a:rPr lang="pl-PL" dirty="0" err="1"/>
              <a:t>When</a:t>
            </a:r>
            <a:r>
              <a:rPr lang="pl-PL" dirty="0"/>
              <a:t> </a:t>
            </a:r>
            <a:r>
              <a:rPr lang="pl-PL" dirty="0" err="1"/>
              <a:t>you</a:t>
            </a:r>
            <a:r>
              <a:rPr lang="pl-PL" dirty="0"/>
              <a:t> </a:t>
            </a:r>
            <a:r>
              <a:rPr lang="pl-PL" dirty="0" err="1"/>
              <a:t>are</a:t>
            </a:r>
            <a:r>
              <a:rPr lang="pl-PL" dirty="0"/>
              <a:t> </a:t>
            </a:r>
            <a:r>
              <a:rPr lang="pl-PL" dirty="0" err="1"/>
              <a:t>about</a:t>
            </a:r>
            <a:r>
              <a:rPr lang="pl-PL" dirty="0"/>
              <a:t> to </a:t>
            </a:r>
            <a:r>
              <a:rPr lang="pl-PL" dirty="0" err="1"/>
              <a:t>finish</a:t>
            </a:r>
            <a:r>
              <a:rPr lang="pl-PL" dirty="0"/>
              <a:t> </a:t>
            </a:r>
            <a:r>
              <a:rPr lang="pl-PL" dirty="0" err="1"/>
              <a:t>your</a:t>
            </a:r>
            <a:r>
              <a:rPr lang="pl-PL" dirty="0"/>
              <a:t> </a:t>
            </a:r>
            <a:r>
              <a:rPr lang="pl-PL" dirty="0" err="1"/>
              <a:t>studies</a:t>
            </a:r>
            <a:endParaRPr lang="pl-PL" dirty="0"/>
          </a:p>
          <a:p>
            <a:pPr marL="712788" indent="-177800" algn="just"/>
            <a:endParaRPr lang="pl-PL" dirty="0"/>
          </a:p>
          <a:p>
            <a:pPr marL="534988" indent="0" algn="just">
              <a:buNone/>
            </a:pPr>
            <a:r>
              <a:rPr lang="pl-PL" b="1" dirty="0"/>
              <a:t>How </a:t>
            </a:r>
            <a:r>
              <a:rPr lang="pl-PL" b="1" dirty="0" err="1"/>
              <a:t>long</a:t>
            </a:r>
            <a:r>
              <a:rPr lang="pl-PL" b="1" dirty="0"/>
              <a:t> </a:t>
            </a:r>
            <a:r>
              <a:rPr lang="pl-PL" b="1" dirty="0" err="1"/>
              <a:t>will</a:t>
            </a:r>
            <a:r>
              <a:rPr lang="pl-PL" b="1" dirty="0"/>
              <a:t> I </a:t>
            </a:r>
            <a:r>
              <a:rPr lang="pl-PL" b="1" dirty="0" err="1"/>
              <a:t>wait</a:t>
            </a:r>
            <a:r>
              <a:rPr lang="pl-PL" b="1" dirty="0"/>
              <a:t> for the </a:t>
            </a:r>
            <a:r>
              <a:rPr lang="pl-PL" b="1" dirty="0" err="1"/>
              <a:t>decision</a:t>
            </a:r>
            <a:r>
              <a:rPr lang="pl-PL" b="1" dirty="0"/>
              <a:t> in my </a:t>
            </a:r>
            <a:r>
              <a:rPr lang="pl-PL" b="1" dirty="0" err="1"/>
              <a:t>case</a:t>
            </a:r>
            <a:r>
              <a:rPr lang="pl-PL" b="1" dirty="0"/>
              <a:t>?</a:t>
            </a:r>
          </a:p>
          <a:p>
            <a:pPr marL="992188" indent="-457200" algn="just"/>
            <a:r>
              <a:rPr lang="pl-PL" dirty="0">
                <a:solidFill>
                  <a:srgbClr val="C00000"/>
                </a:solidFill>
              </a:rPr>
              <a:t> </a:t>
            </a:r>
            <a:r>
              <a:rPr lang="pl-PL" dirty="0"/>
              <a:t>60 </a:t>
            </a:r>
            <a:r>
              <a:rPr lang="pl-PL" dirty="0" err="1"/>
              <a:t>days</a:t>
            </a:r>
            <a:r>
              <a:rPr lang="pl-PL" dirty="0"/>
              <a:t> (law); </a:t>
            </a:r>
            <a:r>
              <a:rPr lang="pl-PL" dirty="0" err="1"/>
              <a:t>around</a:t>
            </a:r>
            <a:r>
              <a:rPr lang="pl-PL" dirty="0"/>
              <a:t> 8 </a:t>
            </a:r>
            <a:r>
              <a:rPr lang="pl-PL" dirty="0" err="1"/>
              <a:t>months</a:t>
            </a:r>
            <a:r>
              <a:rPr lang="pl-PL" dirty="0"/>
              <a:t> for TRC (</a:t>
            </a:r>
            <a:r>
              <a:rPr lang="pl-PL" dirty="0" err="1"/>
              <a:t>practice</a:t>
            </a:r>
            <a:r>
              <a:rPr lang="pl-PL" dirty="0"/>
              <a:t>)</a:t>
            </a:r>
          </a:p>
          <a:p>
            <a:pPr marL="992188" indent="-457200" algn="just"/>
            <a:r>
              <a:rPr lang="en-US" dirty="0"/>
              <a:t>Request for urgent consideration of the case</a:t>
            </a:r>
            <a:r>
              <a:rPr lang="pl-PL" dirty="0"/>
              <a:t>/ </a:t>
            </a:r>
            <a:r>
              <a:rPr lang="pl-PL" dirty="0" err="1"/>
              <a:t>complaint</a:t>
            </a:r>
            <a:r>
              <a:rPr lang="pl-PL" dirty="0"/>
              <a:t> to the </a:t>
            </a:r>
            <a:r>
              <a:rPr lang="pl-PL" dirty="0" err="1"/>
              <a:t>administrative</a:t>
            </a:r>
            <a:r>
              <a:rPr lang="pl-PL" dirty="0"/>
              <a:t> </a:t>
            </a:r>
            <a:r>
              <a:rPr lang="pl-PL" dirty="0" err="1"/>
              <a:t>court</a:t>
            </a:r>
            <a:r>
              <a:rPr lang="pl-PL" dirty="0"/>
              <a:t> on the </a:t>
            </a:r>
            <a:r>
              <a:rPr lang="pl-PL" dirty="0" err="1"/>
              <a:t>failure</a:t>
            </a:r>
            <a:r>
              <a:rPr lang="pl-PL" dirty="0"/>
              <a:t> to </a:t>
            </a:r>
            <a:r>
              <a:rPr lang="pl-PL" dirty="0" err="1"/>
              <a:t>act</a:t>
            </a:r>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32432861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4547</TotalTime>
  <Words>1558</Words>
  <Application>Microsoft Office PowerPoint</Application>
  <PresentationFormat>Widescreen</PresentationFormat>
  <Paragraphs>138</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Motyw pakietu Office</vt:lpstr>
      <vt:lpstr>HOW TO STAY AND WORK LEGALLY IN POLAND AS A STUDENT?</vt:lpstr>
      <vt:lpstr>LEGAL BASIS OF STAY</vt:lpstr>
      <vt:lpstr>NATIONAL VISA</vt:lpstr>
      <vt:lpstr>NATIONAL VISA</vt:lpstr>
      <vt:lpstr>TEMPORARY RESIDENCE PERMIT</vt:lpstr>
      <vt:lpstr>TEMPORARY RESIDENCE PERMIT</vt:lpstr>
      <vt:lpstr>TEMPORARY RESIDENCE PERMIT</vt:lpstr>
      <vt:lpstr>TEMPORARY RESIDENCE PERMIT</vt:lpstr>
      <vt:lpstr>TEMPORARY RESIDENCE PERMIT</vt:lpstr>
      <vt:lpstr>TEMPORARY RESIDENCE PERMIT</vt:lpstr>
      <vt:lpstr>TEMPORARY RESIDENCE PERMIT</vt:lpstr>
      <vt:lpstr>TEMPORARY RESIDENCE PERMIT</vt:lpstr>
      <vt:lpstr>CHANGES DUE TO CORONAVIRUS</vt:lpstr>
      <vt:lpstr>RIGHT TO 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STAY AND WORK LEGALLY IN POLAND AS A STUDENT?</dc:title>
  <dc:creator>K Słubik</dc:creator>
  <cp:lastModifiedBy>Gabriela Pawlak</cp:lastModifiedBy>
  <cp:revision>20</cp:revision>
  <dcterms:created xsi:type="dcterms:W3CDTF">2020-05-15T09:47:26Z</dcterms:created>
  <dcterms:modified xsi:type="dcterms:W3CDTF">2020-05-19T11:06:30Z</dcterms:modified>
</cp:coreProperties>
</file>